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185" autoAdjust="0"/>
  </p:normalViewPr>
  <p:slideViewPr>
    <p:cSldViewPr>
      <p:cViewPr varScale="1">
        <p:scale>
          <a:sx n="82" d="100"/>
          <a:sy n="82" d="100"/>
        </p:scale>
        <p:origin x="-1608" y="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FD938-B635-440C-806E-7269E9DC1E65}" type="datetimeFigureOut">
              <a:rPr lang="pl-PL" smtClean="0"/>
              <a:pPr/>
              <a:t>2023-09-11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8CF113-615D-4CBB-B376-2C70A659621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8CF113-615D-4CBB-B376-2C70A6596215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6A8B5-4D84-4F66-BED0-E6C80B060F94}" type="datetimeFigureOut">
              <a:rPr lang="pl-PL" smtClean="0"/>
              <a:pPr/>
              <a:t>2023-09-11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0578-2B7B-4891-8B35-FB52B6E2C5B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6A8B5-4D84-4F66-BED0-E6C80B060F94}" type="datetimeFigureOut">
              <a:rPr lang="pl-PL" smtClean="0"/>
              <a:pPr/>
              <a:t>2023-09-11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0578-2B7B-4891-8B35-FB52B6E2C5B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6A8B5-4D84-4F66-BED0-E6C80B060F94}" type="datetimeFigureOut">
              <a:rPr lang="pl-PL" smtClean="0"/>
              <a:pPr/>
              <a:t>2023-09-11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0578-2B7B-4891-8B35-FB52B6E2C5B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6A8B5-4D84-4F66-BED0-E6C80B060F94}" type="datetimeFigureOut">
              <a:rPr lang="pl-PL" smtClean="0"/>
              <a:pPr/>
              <a:t>2023-09-11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0578-2B7B-4891-8B35-FB52B6E2C5B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6A8B5-4D84-4F66-BED0-E6C80B060F94}" type="datetimeFigureOut">
              <a:rPr lang="pl-PL" smtClean="0"/>
              <a:pPr/>
              <a:t>2023-09-11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0578-2B7B-4891-8B35-FB52B6E2C5B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6A8B5-4D84-4F66-BED0-E6C80B060F94}" type="datetimeFigureOut">
              <a:rPr lang="pl-PL" smtClean="0"/>
              <a:pPr/>
              <a:t>2023-09-11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0578-2B7B-4891-8B35-FB52B6E2C5B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6A8B5-4D84-4F66-BED0-E6C80B060F94}" type="datetimeFigureOut">
              <a:rPr lang="pl-PL" smtClean="0"/>
              <a:pPr/>
              <a:t>2023-09-11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0578-2B7B-4891-8B35-FB52B6E2C5B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6A8B5-4D84-4F66-BED0-E6C80B060F94}" type="datetimeFigureOut">
              <a:rPr lang="pl-PL" smtClean="0"/>
              <a:pPr/>
              <a:t>2023-09-11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0578-2B7B-4891-8B35-FB52B6E2C5B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6A8B5-4D84-4F66-BED0-E6C80B060F94}" type="datetimeFigureOut">
              <a:rPr lang="pl-PL" smtClean="0"/>
              <a:pPr/>
              <a:t>2023-09-11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0578-2B7B-4891-8B35-FB52B6E2C5B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6A8B5-4D84-4F66-BED0-E6C80B060F94}" type="datetimeFigureOut">
              <a:rPr lang="pl-PL" smtClean="0"/>
              <a:pPr/>
              <a:t>2023-09-11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0578-2B7B-4891-8B35-FB52B6E2C5B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6A8B5-4D84-4F66-BED0-E6C80B060F94}" type="datetimeFigureOut">
              <a:rPr lang="pl-PL" smtClean="0"/>
              <a:pPr/>
              <a:t>2023-09-11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0578-2B7B-4891-8B35-FB52B6E2C5B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6A8B5-4D84-4F66-BED0-E6C80B060F94}" type="datetimeFigureOut">
              <a:rPr lang="pl-PL" smtClean="0"/>
              <a:pPr/>
              <a:t>2023-09-11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C0578-2B7B-4891-8B35-FB52B6E2C5B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ke.gov.pl/images/_EGZAMIN_MATURALNY_OD_2023/materialy_dodatkowe/pokazowe/angielski/MJAP-P0-100-2203.pdf" TargetMode="External"/><Relationship Id="rId2" Type="http://schemas.openxmlformats.org/officeDocument/2006/relationships/hyperlink" Target="https://cke.gov.pl/egzamin-maturalny/egzamin-maturalny-w-formule-2023/informatory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ke.gov.pl/images/_EGZAMIN_MATURALNY_OD_2023/Informatory/Aneks/Aneks_2023_2024_jezyk_angielski_EM.pdf" TargetMode="External"/><Relationship Id="rId5" Type="http://schemas.openxmlformats.org/officeDocument/2006/relationships/hyperlink" Target="https://arkusze.pl/matura-jezyk-hiszpanski-2023-przykladowy-arkusz-cke-poziom-podstawowy/" TargetMode="External"/><Relationship Id="rId4" Type="http://schemas.openxmlformats.org/officeDocument/2006/relationships/hyperlink" Target="https://arkusze.pl/maturalne/jezyk-niemiecki-2023-przykladowy-arkusz-cke-podstawowa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>
                <a:solidFill>
                  <a:srgbClr val="002060"/>
                </a:solidFill>
                <a:latin typeface="Bookman Old Style" pitchFamily="18" charset="0"/>
              </a:rPr>
              <a:t>EGZAMIN MATURALNY </a:t>
            </a:r>
            <a:br>
              <a:rPr lang="pl-PL" sz="36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pl-PL" sz="3600" b="1" dirty="0" smtClean="0">
                <a:solidFill>
                  <a:srgbClr val="002060"/>
                </a:solidFill>
                <a:latin typeface="Bookman Old Style" pitchFamily="18" charset="0"/>
              </a:rPr>
              <a:t>Z JĘZYKA OBCEGO</a:t>
            </a:r>
            <a:endParaRPr lang="pl-PL" sz="36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002060"/>
                </a:solidFill>
                <a:latin typeface="Bookman Old Style" pitchFamily="18" charset="0"/>
              </a:rPr>
              <a:t>Rok szkolny 2023/24</a:t>
            </a:r>
            <a:endParaRPr lang="pl-PL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6" name="Picture 2" descr="C:\Users\Natalia\Documents\Dziękuję+za+uwagę+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28800"/>
          </a:xfrm>
        </p:spPr>
        <p:txBody>
          <a:bodyPr>
            <a:normAutofit/>
          </a:bodyPr>
          <a:lstStyle/>
          <a:p>
            <a:r>
              <a:rPr lang="pl-PL" sz="1800" b="1" dirty="0"/>
              <a:t>EGZAMIN MATURALNY Z JĘZYKA OBCEGO 2022/2023</a:t>
            </a:r>
            <a:r>
              <a:rPr lang="pl-PL" sz="1800" dirty="0"/>
              <a:t/>
            </a:r>
            <a:br>
              <a:rPr lang="pl-PL" sz="1800" dirty="0"/>
            </a:br>
            <a:r>
              <a:rPr lang="pl-PL" sz="1800" b="1" dirty="0"/>
              <a:t>Egzamin maturalny z języka obcego nowożytnego można zdawać z następujących języków : angielskiego, niemieckiego, francuskiego, hiszpańskiego, włoskiego, rosyjskiego. Nie musi być to język nauczany w szkole.</a:t>
            </a:r>
            <a:r>
              <a:rPr lang="pl-PL" sz="1000" dirty="0"/>
              <a:t/>
            </a:r>
            <a:br>
              <a:rPr lang="pl-PL" sz="1000" dirty="0"/>
            </a:br>
            <a:endParaRPr lang="pl-PL" sz="10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539552" y="1412775"/>
          <a:ext cx="8229600" cy="5169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87286">
                <a:tc>
                  <a:txBody>
                    <a:bodyPr/>
                    <a:lstStyle/>
                    <a:p>
                      <a:pPr algn="ctr"/>
                      <a:r>
                        <a:rPr lang="pl-PL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POZIOM PODSTAWOWY</a:t>
                      </a:r>
                    </a:p>
                    <a:p>
                      <a:pPr algn="ctr"/>
                      <a:r>
                        <a:rPr lang="pl-PL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EGZAMIN OBOWIĄZKOWY</a:t>
                      </a:r>
                      <a:endParaRPr lang="pl-PL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POZIOM ROZSZERZONY</a:t>
                      </a:r>
                    </a:p>
                    <a:p>
                      <a:pPr algn="ctr"/>
                      <a:r>
                        <a:rPr lang="pl-PL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EGZAMIN DODATKOWY</a:t>
                      </a:r>
                      <a:endParaRPr lang="pl-PL" dirty="0"/>
                    </a:p>
                  </a:txBody>
                  <a:tcPr/>
                </a:tc>
              </a:tr>
              <a:tr h="398190">
                <a:tc>
                  <a:txBody>
                    <a:bodyPr/>
                    <a:lstStyle/>
                    <a:p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Czas trwania – 120 min</a:t>
                      </a:r>
                      <a:endParaRPr lang="pl-P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Czas trwania – 150 min</a:t>
                      </a:r>
                      <a:endParaRPr lang="pl-PL" dirty="0"/>
                    </a:p>
                  </a:txBody>
                  <a:tcPr/>
                </a:tc>
              </a:tr>
              <a:tr h="1578821">
                <a:tc>
                  <a:txBody>
                    <a:bodyPr/>
                    <a:lstStyle/>
                    <a:p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Części egzaminu: 4</a:t>
                      </a:r>
                      <a:endParaRPr lang="pl-PL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Rozumienie</a:t>
                      </a:r>
                      <a:r>
                        <a:rPr lang="pl-PL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tekstu słuchanego.</a:t>
                      </a:r>
                      <a:endParaRPr lang="pl-PL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Rozumienie</a:t>
                      </a:r>
                      <a:r>
                        <a:rPr lang="pl-PL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tekstu czytanego.</a:t>
                      </a:r>
                      <a:endParaRPr lang="pl-PL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Znajomość środków językowych.</a:t>
                      </a:r>
                      <a:endParaRPr lang="pl-PL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Wypowiedź</a:t>
                      </a:r>
                      <a:r>
                        <a:rPr lang="pl-PL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pisemna.</a:t>
                      </a:r>
                      <a:endParaRPr lang="pl-PL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Części egzaminu: 4</a:t>
                      </a:r>
                      <a:endParaRPr lang="pl-PL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Rozumienie</a:t>
                      </a:r>
                      <a:r>
                        <a:rPr lang="pl-PL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tekstu słuchanego.</a:t>
                      </a:r>
                      <a:endParaRPr lang="pl-PL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Rozumienie</a:t>
                      </a:r>
                      <a:r>
                        <a:rPr lang="pl-PL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tekstu czytanego.</a:t>
                      </a:r>
                      <a:endParaRPr lang="pl-PL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Znajomość środków językowych.</a:t>
                      </a:r>
                      <a:endParaRPr lang="pl-PL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Wypowiedź</a:t>
                      </a:r>
                      <a:r>
                        <a:rPr lang="pl-PL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pisemna.</a:t>
                      </a:r>
                      <a:endParaRPr lang="pl-PL" dirty="0"/>
                    </a:p>
                  </a:txBody>
                  <a:tcPr/>
                </a:tc>
              </a:tr>
              <a:tr h="2290954">
                <a:tc>
                  <a:txBody>
                    <a:bodyPr/>
                    <a:lstStyle/>
                    <a:p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Ilość punktów: </a:t>
                      </a:r>
                      <a:r>
                        <a:rPr lang="pl-PL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 </a:t>
                      </a:r>
                      <a:r>
                        <a:rPr lang="pl-PL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Próg zdawalności – 30 %</a:t>
                      </a:r>
                      <a:endParaRPr lang="pl-PL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Ilość punktów : 50 </a:t>
                      </a:r>
                      <a:r>
                        <a:rPr lang="pl-PL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pl-PL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Aneks CKE – w roku szkolnym 2023/2024 nie ma obowiązku zdania ( tj. uzyskania 30% )  z co najmniej jednego dodatkowego przedmiotu, obowiązek zostanie wprowadzony w roku szkolnym 2024/2025. Wynik procentowy z egzaminu odnotowany jest na świadectwie dojrzałości.</a:t>
                      </a:r>
                      <a:endParaRPr lang="pl-PL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latin typeface="Bookman Old Style" pitchFamily="18" charset="0"/>
              </a:rPr>
              <a:t/>
            </a:r>
            <a:br>
              <a:rPr lang="pl-PL" b="1" dirty="0" smtClean="0">
                <a:latin typeface="Bookman Old Style" pitchFamily="18" charset="0"/>
              </a:rPr>
            </a:br>
            <a:r>
              <a:rPr lang="pl-PL" b="1" dirty="0" smtClean="0">
                <a:latin typeface="Bookman Old Style" pitchFamily="18" charset="0"/>
              </a:rPr>
              <a:t>EGZAMIN </a:t>
            </a:r>
            <a:r>
              <a:rPr lang="pl-PL" b="1" dirty="0">
                <a:latin typeface="Bookman Old Style" pitchFamily="18" charset="0"/>
              </a:rPr>
              <a:t>PISEMNY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l-PL" sz="2000" b="1" dirty="0">
                <a:latin typeface="Bookman Old Style" pitchFamily="18" charset="0"/>
              </a:rPr>
              <a:t>1 . </a:t>
            </a:r>
            <a:r>
              <a:rPr lang="pl-PL" sz="2000" b="1" dirty="0" smtClean="0">
                <a:latin typeface="Bookman Old Style" pitchFamily="18" charset="0"/>
              </a:rPr>
              <a:t>ROZUMIENIE TEKSTU SŁUCHANEGO </a:t>
            </a:r>
            <a:r>
              <a:rPr lang="pl-PL" sz="2000" b="1" dirty="0">
                <a:latin typeface="Bookman Old Style" pitchFamily="18" charset="0"/>
              </a:rPr>
              <a:t>– 25 % udział w wyniku sumarycznym ( PP i PR </a:t>
            </a:r>
            <a:r>
              <a:rPr lang="pl-PL" sz="2000" b="1" dirty="0" smtClean="0">
                <a:latin typeface="Bookman Old Style" pitchFamily="18" charset="0"/>
              </a:rPr>
              <a:t>)</a:t>
            </a:r>
          </a:p>
          <a:p>
            <a:pPr>
              <a:buNone/>
            </a:pPr>
            <a:endParaRPr lang="pl-PL" sz="2000" dirty="0">
              <a:latin typeface="Bookman Old Style" pitchFamily="18" charset="0"/>
            </a:endParaRPr>
          </a:p>
          <a:p>
            <a:pPr>
              <a:buNone/>
            </a:pPr>
            <a:r>
              <a:rPr lang="pl-PL" sz="2000" b="1" dirty="0">
                <a:latin typeface="Bookman Old Style" pitchFamily="18" charset="0"/>
              </a:rPr>
              <a:t>-  zadania wyłącznie zamknięte LUB zamknięte i otwarte</a:t>
            </a:r>
            <a:endParaRPr lang="pl-PL" sz="2000" dirty="0">
              <a:latin typeface="Bookman Old Style" pitchFamily="18" charset="0"/>
            </a:endParaRPr>
          </a:p>
          <a:p>
            <a:pPr>
              <a:buFontTx/>
              <a:buChar char="-"/>
            </a:pPr>
            <a:r>
              <a:rPr lang="pl-PL" sz="2000" b="1" dirty="0" smtClean="0">
                <a:latin typeface="Bookman Old Style" pitchFamily="18" charset="0"/>
              </a:rPr>
              <a:t>typy </a:t>
            </a:r>
            <a:r>
              <a:rPr lang="pl-PL" sz="2000" b="1" dirty="0">
                <a:latin typeface="Bookman Old Style" pitchFamily="18" charset="0"/>
              </a:rPr>
              <a:t>zadań zamkniętych : test wielokrotnego wyboru, </a:t>
            </a:r>
            <a:r>
              <a:rPr lang="pl-PL" sz="2000" b="1" dirty="0" smtClean="0">
                <a:latin typeface="Bookman Old Style" pitchFamily="18" charset="0"/>
              </a:rPr>
              <a:t>dobieranie, prawda/fałsz</a:t>
            </a:r>
            <a:endParaRPr lang="pl-PL" sz="2000" dirty="0">
              <a:latin typeface="Bookman Old Style" pitchFamily="18" charset="0"/>
            </a:endParaRPr>
          </a:p>
          <a:p>
            <a:pPr>
              <a:buNone/>
            </a:pPr>
            <a:r>
              <a:rPr lang="pl-PL" sz="2000" b="1" dirty="0">
                <a:solidFill>
                  <a:srgbClr val="FF0000"/>
                </a:solidFill>
                <a:latin typeface="Bookman Old Style" pitchFamily="18" charset="0"/>
              </a:rPr>
              <a:t>- typy zadań otwartych: odpowiedzi na pytania, uzupełnianie luk </a:t>
            </a:r>
            <a:endParaRPr lang="pl-PL" sz="2000" dirty="0">
              <a:solidFill>
                <a:srgbClr val="FF0000"/>
              </a:solidFill>
              <a:latin typeface="Bookman Old Style" pitchFamily="18" charset="0"/>
            </a:endParaRPr>
          </a:p>
          <a:p>
            <a:pPr>
              <a:buNone/>
            </a:pPr>
            <a:endParaRPr lang="pl-PL" sz="2000" b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pl-PL" sz="2000" b="1" dirty="0" smtClean="0">
                <a:solidFill>
                  <a:srgbClr val="0070C0"/>
                </a:solidFill>
                <a:latin typeface="Bookman Old Style" pitchFamily="18" charset="0"/>
              </a:rPr>
              <a:t>Nowe </a:t>
            </a:r>
            <a:r>
              <a:rPr lang="pl-PL" sz="2000" b="1" dirty="0">
                <a:solidFill>
                  <a:srgbClr val="0070C0"/>
                </a:solidFill>
                <a:latin typeface="Bookman Old Style" pitchFamily="18" charset="0"/>
              </a:rPr>
              <a:t>umiejętności </a:t>
            </a:r>
            <a:r>
              <a:rPr lang="pl-PL" sz="2000" b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endParaRPr lang="pl-PL" sz="2000" dirty="0">
              <a:solidFill>
                <a:srgbClr val="0070C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pl-PL" sz="2000" b="1" dirty="0">
                <a:solidFill>
                  <a:srgbClr val="0070C0"/>
                </a:solidFill>
                <a:latin typeface="Bookman Old Style" pitchFamily="18" charset="0"/>
              </a:rPr>
              <a:t>-  wyciągania wniosków</a:t>
            </a:r>
            <a:endParaRPr lang="pl-PL" sz="2000" dirty="0">
              <a:solidFill>
                <a:srgbClr val="0070C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pl-PL" sz="2000" b="1" dirty="0">
                <a:solidFill>
                  <a:srgbClr val="0070C0"/>
                </a:solidFill>
                <a:latin typeface="Bookman Old Style" pitchFamily="18" charset="0"/>
              </a:rPr>
              <a:t>- odróżnianie faktów od opinii </a:t>
            </a:r>
            <a:endParaRPr lang="pl-PL" sz="2000" dirty="0">
              <a:solidFill>
                <a:srgbClr val="0070C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pl-PL" sz="2000" b="1" dirty="0">
                <a:solidFill>
                  <a:srgbClr val="0070C0"/>
                </a:solidFill>
                <a:latin typeface="Bookman Old Style" pitchFamily="18" charset="0"/>
              </a:rPr>
              <a:t>- ustalanie kolejności wydarzeń</a:t>
            </a:r>
            <a:endParaRPr lang="pl-PL" sz="2000" dirty="0">
              <a:solidFill>
                <a:srgbClr val="0070C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b="1" dirty="0">
                <a:latin typeface="Bookman Old Style" pitchFamily="18" charset="0"/>
              </a:rPr>
              <a:t>2. </a:t>
            </a:r>
            <a:r>
              <a:rPr lang="pl-PL" sz="2000" b="1" dirty="0" smtClean="0">
                <a:latin typeface="Bookman Old Style" pitchFamily="18" charset="0"/>
              </a:rPr>
              <a:t>ROZUMIENIE TEKSTU CZYTANEGO  </a:t>
            </a:r>
            <a:r>
              <a:rPr lang="pl-PL" sz="2000" b="1" dirty="0">
                <a:latin typeface="Bookman Old Style" pitchFamily="18" charset="0"/>
              </a:rPr>
              <a:t>-  33% ( PP)  </a:t>
            </a:r>
            <a:r>
              <a:rPr lang="pl-PL" sz="2000" b="1" dirty="0" smtClean="0">
                <a:latin typeface="Bookman Old Style" pitchFamily="18" charset="0"/>
              </a:rPr>
              <a:t/>
            </a:r>
            <a:br>
              <a:rPr lang="pl-PL" sz="2000" b="1" dirty="0" smtClean="0">
                <a:latin typeface="Bookman Old Style" pitchFamily="18" charset="0"/>
              </a:rPr>
            </a:br>
            <a:r>
              <a:rPr lang="pl-PL" sz="2000" b="1" dirty="0" smtClean="0">
                <a:latin typeface="Bookman Old Style" pitchFamily="18" charset="0"/>
              </a:rPr>
              <a:t>30 </a:t>
            </a:r>
            <a:r>
              <a:rPr lang="pl-PL" sz="2000" b="1" dirty="0">
                <a:latin typeface="Bookman Old Style" pitchFamily="18" charset="0"/>
              </a:rPr>
              <a:t>% (PR) udział w wyniku sumarycznym </a:t>
            </a:r>
            <a:endParaRPr lang="pl-PL" sz="2000" dirty="0"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400" b="1" dirty="0">
                <a:latin typeface="Bookman Old Style" pitchFamily="18" charset="0"/>
              </a:rPr>
              <a:t> -  zadania wyłącznie zamknięte LUB zamknięte i otwarte</a:t>
            </a:r>
            <a:endParaRPr lang="pl-PL" sz="2400" dirty="0">
              <a:latin typeface="Bookman Old Style" pitchFamily="18" charset="0"/>
            </a:endParaRPr>
          </a:p>
          <a:p>
            <a:r>
              <a:rPr lang="pl-PL" sz="2400" b="1" dirty="0" smtClean="0">
                <a:latin typeface="Bookman Old Style" pitchFamily="18" charset="0"/>
              </a:rPr>
              <a:t> </a:t>
            </a:r>
            <a:r>
              <a:rPr lang="pl-PL" sz="2400" b="1" dirty="0">
                <a:latin typeface="Bookman Old Style" pitchFamily="18" charset="0"/>
              </a:rPr>
              <a:t>typy zadań zamkniętych : test wielokrotnego wyboru, </a:t>
            </a:r>
            <a:r>
              <a:rPr lang="pl-PL" sz="2400" b="1" dirty="0" smtClean="0">
                <a:latin typeface="Bookman Old Style" pitchFamily="18" charset="0"/>
              </a:rPr>
              <a:t>dobieranie, prawda/fałsz</a:t>
            </a:r>
            <a:endParaRPr lang="pl-PL" sz="2400" dirty="0">
              <a:latin typeface="Bookman Old Style" pitchFamily="18" charset="0"/>
            </a:endParaRPr>
          </a:p>
          <a:p>
            <a:r>
              <a:rPr lang="pl-PL" sz="2400" b="1" dirty="0" smtClean="0">
                <a:solidFill>
                  <a:srgbClr val="FF0000"/>
                </a:solidFill>
                <a:latin typeface="Bookman Old Style" pitchFamily="18" charset="0"/>
              </a:rPr>
              <a:t>typy </a:t>
            </a:r>
            <a:r>
              <a:rPr lang="pl-PL" sz="2400" b="1" dirty="0">
                <a:solidFill>
                  <a:srgbClr val="FF0000"/>
                </a:solidFill>
                <a:latin typeface="Bookman Old Style" pitchFamily="18" charset="0"/>
              </a:rPr>
              <a:t>zadań otwartych: odpowiedzi na pytania, uzupełnianie luk </a:t>
            </a:r>
            <a:r>
              <a:rPr lang="pl-PL" sz="2400" b="1" dirty="0" smtClean="0">
                <a:solidFill>
                  <a:srgbClr val="FF0000"/>
                </a:solidFill>
                <a:latin typeface="Bookman Old Style" pitchFamily="18" charset="0"/>
              </a:rPr>
              <a:t>, przetwarzanie informacji</a:t>
            </a:r>
            <a:endParaRPr lang="pl-PL" sz="2400" dirty="0">
              <a:solidFill>
                <a:srgbClr val="FF0000"/>
              </a:solidFill>
              <a:latin typeface="Bookman Old Style" pitchFamily="18" charset="0"/>
            </a:endParaRPr>
          </a:p>
          <a:p>
            <a:pPr>
              <a:buNone/>
            </a:pPr>
            <a:endParaRPr lang="pl-PL" sz="2400" b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pl-PL" sz="2400" b="1" dirty="0" smtClean="0">
                <a:solidFill>
                  <a:srgbClr val="0070C0"/>
                </a:solidFill>
                <a:latin typeface="Bookman Old Style" pitchFamily="18" charset="0"/>
              </a:rPr>
              <a:t>Nowe </a:t>
            </a:r>
            <a:r>
              <a:rPr lang="pl-PL" sz="2400" b="1" dirty="0">
                <a:solidFill>
                  <a:srgbClr val="0070C0"/>
                </a:solidFill>
                <a:latin typeface="Bookman Old Style" pitchFamily="18" charset="0"/>
              </a:rPr>
              <a:t>umiejętności </a:t>
            </a:r>
            <a:endParaRPr lang="pl-PL" sz="2400" dirty="0">
              <a:solidFill>
                <a:srgbClr val="0070C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pl-PL" sz="2400" b="1" dirty="0" smtClean="0">
                <a:solidFill>
                  <a:srgbClr val="0070C0"/>
                </a:solidFill>
                <a:latin typeface="Bookman Old Style" pitchFamily="18" charset="0"/>
              </a:rPr>
              <a:t> -  </a:t>
            </a:r>
            <a:r>
              <a:rPr lang="pl-PL" sz="2400" b="1" dirty="0">
                <a:solidFill>
                  <a:srgbClr val="0070C0"/>
                </a:solidFill>
                <a:latin typeface="Bookman Old Style" pitchFamily="18" charset="0"/>
              </a:rPr>
              <a:t>wyciągania wniosków</a:t>
            </a:r>
            <a:endParaRPr lang="pl-PL" sz="2400" dirty="0">
              <a:solidFill>
                <a:srgbClr val="0070C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pl-PL" sz="2400" b="1" dirty="0" smtClean="0">
                <a:solidFill>
                  <a:srgbClr val="0070C0"/>
                </a:solidFill>
                <a:latin typeface="Bookman Old Style" pitchFamily="18" charset="0"/>
              </a:rPr>
              <a:t> - </a:t>
            </a:r>
            <a:r>
              <a:rPr lang="pl-PL" sz="2400" b="1" dirty="0">
                <a:solidFill>
                  <a:srgbClr val="0070C0"/>
                </a:solidFill>
                <a:latin typeface="Bookman Old Style" pitchFamily="18" charset="0"/>
              </a:rPr>
              <a:t>odróżnianie faktów od opinii </a:t>
            </a:r>
            <a:endParaRPr lang="pl-PL" sz="2400" dirty="0">
              <a:solidFill>
                <a:srgbClr val="0070C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pl-PL" sz="2400" b="1" dirty="0" smtClean="0">
                <a:solidFill>
                  <a:srgbClr val="0070C0"/>
                </a:solidFill>
                <a:latin typeface="Bookman Old Style" pitchFamily="18" charset="0"/>
              </a:rPr>
              <a:t> - </a:t>
            </a:r>
            <a:r>
              <a:rPr lang="pl-PL" sz="2400" b="1" dirty="0">
                <a:solidFill>
                  <a:srgbClr val="0070C0"/>
                </a:solidFill>
                <a:latin typeface="Bookman Old Style" pitchFamily="18" charset="0"/>
              </a:rPr>
              <a:t>ustalanie kolejności wydarzeń</a:t>
            </a:r>
            <a:endParaRPr lang="pl-PL" sz="2400" dirty="0">
              <a:solidFill>
                <a:srgbClr val="0070C0"/>
              </a:solidFill>
              <a:latin typeface="Bookman Old Style" pitchFamily="18" charset="0"/>
            </a:endParaRP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800" b="1" dirty="0">
                <a:latin typeface="Bookman Old Style" pitchFamily="18" charset="0"/>
              </a:rPr>
              <a:t>3. ZNAJOMOŚĆ ŚRODKÓW JĘZYKOWYCH – 22% (PP)  23% ( PR) udział w wyniku sumarycznym</a:t>
            </a:r>
            <a:r>
              <a:rPr lang="pl-PL" sz="1800" dirty="0"/>
              <a:t/>
            </a:r>
            <a:br>
              <a:rPr lang="pl-PL" sz="1800" dirty="0"/>
            </a:br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000" b="1" dirty="0">
                <a:latin typeface="Bookman Old Style" pitchFamily="18" charset="0"/>
              </a:rPr>
              <a:t>- typy zadań</a:t>
            </a:r>
            <a:endParaRPr lang="pl-PL" sz="2000" dirty="0">
              <a:latin typeface="Bookman Old Style" pitchFamily="18" charset="0"/>
            </a:endParaRPr>
          </a:p>
          <a:p>
            <a:pPr>
              <a:buNone/>
            </a:pPr>
            <a:r>
              <a:rPr lang="pl-PL" sz="2000" b="1" dirty="0">
                <a:latin typeface="Bookman Old Style" pitchFamily="18" charset="0"/>
              </a:rPr>
              <a:t> </a:t>
            </a:r>
            <a:endParaRPr lang="pl-PL" sz="2000" dirty="0">
              <a:latin typeface="Bookman Old Style" pitchFamily="18" charset="0"/>
            </a:endParaRPr>
          </a:p>
          <a:p>
            <a:pPr>
              <a:buNone/>
            </a:pPr>
            <a:r>
              <a:rPr lang="pl-PL" sz="2000" b="1" dirty="0" smtClean="0">
                <a:latin typeface="Bookman Old Style" pitchFamily="18" charset="0"/>
              </a:rPr>
              <a:t>▪ zadania zamknięte: wielokrotny </a:t>
            </a:r>
            <a:r>
              <a:rPr lang="pl-PL" sz="2000" b="1" dirty="0">
                <a:latin typeface="Bookman Old Style" pitchFamily="18" charset="0"/>
              </a:rPr>
              <a:t>wybór ( oparte na tekście lub w zdaniach)</a:t>
            </a:r>
            <a:endParaRPr lang="pl-PL" sz="2000" dirty="0">
              <a:latin typeface="Bookman Old Style" pitchFamily="18" charset="0"/>
            </a:endParaRPr>
          </a:p>
          <a:p>
            <a:pPr>
              <a:buNone/>
            </a:pPr>
            <a:r>
              <a:rPr lang="pl-PL" sz="2000" b="1" dirty="0">
                <a:latin typeface="Bookman Old Style" pitchFamily="18" charset="0"/>
              </a:rPr>
              <a:t>  </a:t>
            </a:r>
            <a:endParaRPr lang="pl-PL" sz="2000" dirty="0">
              <a:latin typeface="Bookman Old Style" pitchFamily="18" charset="0"/>
            </a:endParaRPr>
          </a:p>
          <a:p>
            <a:pPr>
              <a:buNone/>
            </a:pPr>
            <a:r>
              <a:rPr lang="pl-PL" sz="2000" b="1" dirty="0">
                <a:latin typeface="Bookman Old Style" pitchFamily="18" charset="0"/>
              </a:rPr>
              <a:t>▪ zadania </a:t>
            </a:r>
            <a:r>
              <a:rPr lang="pl-PL" sz="2000" b="1" dirty="0" smtClean="0">
                <a:latin typeface="Bookman Old Style" pitchFamily="18" charset="0"/>
              </a:rPr>
              <a:t>otwarte: </a:t>
            </a:r>
            <a:r>
              <a:rPr lang="pl-PL" sz="2000" b="1" dirty="0">
                <a:latin typeface="Bookman Old Style" pitchFamily="18" charset="0"/>
              </a:rPr>
              <a:t>tekst/ zdania z lukami ; transformacje ; tłumaczenia </a:t>
            </a:r>
            <a:r>
              <a:rPr lang="pl-PL" sz="2000" b="1" dirty="0" smtClean="0">
                <a:latin typeface="Bookman Old Style" pitchFamily="18" charset="0"/>
              </a:rPr>
              <a:t>;</a:t>
            </a:r>
            <a:r>
              <a:rPr lang="pl-PL" sz="2000" b="1" dirty="0" err="1" smtClean="0">
                <a:latin typeface="Bookman Old Style" pitchFamily="18" charset="0"/>
              </a:rPr>
              <a:t>gramatykalizacja</a:t>
            </a:r>
            <a:r>
              <a:rPr lang="pl-PL" sz="2000" b="1" dirty="0" smtClean="0">
                <a:latin typeface="Bookman Old Style" pitchFamily="18" charset="0"/>
              </a:rPr>
              <a:t>,  </a:t>
            </a:r>
            <a:r>
              <a:rPr lang="pl-PL" sz="2000" b="1" dirty="0">
                <a:solidFill>
                  <a:srgbClr val="FF0000"/>
                </a:solidFill>
                <a:latin typeface="Bookman Old Style" pitchFamily="18" charset="0"/>
              </a:rPr>
              <a:t>sety leksykalne</a:t>
            </a:r>
            <a:endParaRPr lang="pl-PL" sz="2000" dirty="0">
              <a:solidFill>
                <a:srgbClr val="FF000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pl-PL" sz="2000" b="1" dirty="0"/>
              <a:t> </a:t>
            </a:r>
            <a:endParaRPr lang="pl-PL" sz="2000" dirty="0" smtClean="0"/>
          </a:p>
          <a:p>
            <a:pPr>
              <a:buNone/>
            </a:pPr>
            <a:endParaRPr lang="pl-PL" sz="2000" b="1" dirty="0"/>
          </a:p>
          <a:p>
            <a:pPr algn="ctr">
              <a:buNone/>
            </a:pPr>
            <a:r>
              <a:rPr lang="pl-PL" sz="2000" b="1" dirty="0" smtClean="0">
                <a:solidFill>
                  <a:srgbClr val="002060"/>
                </a:solidFill>
                <a:latin typeface="Bookman Old Style" pitchFamily="18" charset="0"/>
              </a:rPr>
              <a:t>WYMAGANA </a:t>
            </a:r>
            <a:r>
              <a:rPr lang="pl-PL" sz="2000" b="1" dirty="0">
                <a:solidFill>
                  <a:srgbClr val="002060"/>
                </a:solidFill>
                <a:latin typeface="Bookman Old Style" pitchFamily="18" charset="0"/>
              </a:rPr>
              <a:t>JEST CAŁKOWITA POPRAWNOŚĆ GRAMATYCZNA </a:t>
            </a:r>
            <a:r>
              <a:rPr lang="pl-PL" sz="2000" b="1" dirty="0" smtClean="0">
                <a:solidFill>
                  <a:srgbClr val="002060"/>
                </a:solidFill>
                <a:latin typeface="Bookman Old Style" pitchFamily="18" charset="0"/>
              </a:rPr>
              <a:t>ORAZ ORTOGRAFICZNA</a:t>
            </a:r>
            <a:endParaRPr lang="pl-PL" sz="2000" dirty="0">
              <a:solidFill>
                <a:srgbClr val="002060"/>
              </a:solidFill>
              <a:latin typeface="Bookman Old Style" pitchFamily="18" charset="0"/>
            </a:endParaRP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1012974"/>
          </a:xfrm>
        </p:spPr>
        <p:txBody>
          <a:bodyPr>
            <a:normAutofit fontScale="90000"/>
          </a:bodyPr>
          <a:lstStyle/>
          <a:p>
            <a:r>
              <a:rPr lang="pl-PL" sz="2700" b="1" dirty="0" smtClean="0">
                <a:latin typeface="Bookman Old Style" pitchFamily="18" charset="0"/>
              </a:rPr>
              <a:t>4.WYPOWIEDŹ</a:t>
            </a:r>
            <a:r>
              <a:rPr lang="pl-PL" b="1" dirty="0" smtClean="0">
                <a:latin typeface="Bookman Old Style" pitchFamily="18" charset="0"/>
              </a:rPr>
              <a:t> </a:t>
            </a:r>
            <a:r>
              <a:rPr lang="pl-PL" sz="3100" b="1" dirty="0">
                <a:latin typeface="Bookman Old Style" pitchFamily="18" charset="0"/>
              </a:rPr>
              <a:t>PISEMNA</a:t>
            </a:r>
            <a:r>
              <a:rPr lang="pl-PL" sz="3100" dirty="0"/>
              <a:t/>
            </a:r>
            <a:br>
              <a:rPr lang="pl-PL" sz="3100" dirty="0"/>
            </a:br>
            <a:endParaRPr lang="pl-PL" sz="31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67544" y="764705"/>
          <a:ext cx="8147248" cy="5802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032448"/>
              </a:tblGrid>
              <a:tr h="382410">
                <a:tc>
                  <a:txBody>
                    <a:bodyPr/>
                    <a:lstStyle/>
                    <a:p>
                      <a:pPr algn="ctr"/>
                      <a:r>
                        <a:rPr lang="pl-PL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POZIOM PODSTAWOWY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POZIOM ROZSZERZONY</a:t>
                      </a:r>
                      <a:endParaRPr lang="pl-PL" dirty="0"/>
                    </a:p>
                  </a:txBody>
                  <a:tcPr/>
                </a:tc>
              </a:tr>
              <a:tr h="382410">
                <a:tc>
                  <a:txBody>
                    <a:bodyPr/>
                    <a:lstStyle/>
                    <a:p>
                      <a:r>
                        <a:rPr lang="pl-PL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Ilość słów 80 - 130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Ilość słów 200-250</a:t>
                      </a:r>
                      <a:endParaRPr lang="pl-PL" dirty="0"/>
                    </a:p>
                  </a:txBody>
                  <a:tcPr/>
                </a:tc>
              </a:tr>
              <a:tr h="1695566">
                <a:tc>
                  <a:txBody>
                    <a:bodyPr/>
                    <a:lstStyle/>
                    <a:p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Tekst użytkowy np. : list prywatny lub e-mail, wpis na </a:t>
                      </a:r>
                      <a:r>
                        <a:rPr lang="pl-PL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blogu</a:t>
                      </a: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lub forum z elementami opisu, relacjonowanie, uzasadniania opinii w tym przedstawiania zalet i wad różnych rozwiązań.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Tekst argumentacyjny: rozprawka , list formalny, artykuł</a:t>
                      </a:r>
                      <a:endParaRPr lang="pl-PL" dirty="0"/>
                    </a:p>
                  </a:txBody>
                  <a:tcPr/>
                </a:tc>
              </a:tr>
              <a:tr h="660051">
                <a:tc>
                  <a:txBody>
                    <a:bodyPr/>
                    <a:lstStyle/>
                    <a:p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 informacje do rozwinięcia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Dwa tematy do </a:t>
                      </a:r>
                      <a:r>
                        <a:rPr lang="pl-PL" sz="18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wyboru a</a:t>
                      </a:r>
                      <a:r>
                        <a:rPr lang="pl-PL" sz="1800" b="1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 nich</a:t>
                      </a:r>
                      <a:r>
                        <a:rPr lang="pl-PL" sz="18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dwa elementy do rozwinięcia</a:t>
                      </a:r>
                      <a:endParaRPr lang="pl-PL" dirty="0"/>
                    </a:p>
                  </a:txBody>
                  <a:tcPr/>
                </a:tc>
              </a:tr>
              <a:tr h="2640203">
                <a:tc>
                  <a:txBody>
                    <a:bodyPr/>
                    <a:lstStyle/>
                    <a:p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Punktacja</a:t>
                      </a:r>
                      <a:endParaRPr lang="pl-PL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pl-PL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Treść – 5pkt</a:t>
                      </a:r>
                      <a:endParaRPr lang="pl-PL" sz="18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Spójność i logika – 2pkt</a:t>
                      </a:r>
                      <a:endParaRPr lang="pl-PL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pl-PL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Zakres środków językowych – 3pkt</a:t>
                      </a:r>
                      <a:endParaRPr lang="pl-PL" sz="18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Poprawność środków językowych- 2pkt</a:t>
                      </a:r>
                      <a:endParaRPr lang="pl-PL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pl-PL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 </a:t>
                      </a:r>
                      <a:r>
                        <a:rPr lang="pl-PL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 20% w wyniku sumarycznym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Punktacja:</a:t>
                      </a:r>
                      <a:endParaRPr lang="pl-PL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Zgodność z poleceniem – 5pkt</a:t>
                      </a:r>
                      <a:endParaRPr lang="pl-PL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Spójność i logika – 2 </a:t>
                      </a:r>
                      <a:r>
                        <a:rPr lang="pl-PL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Zakres środków językowych – 3 </a:t>
                      </a:r>
                      <a:r>
                        <a:rPr lang="pl-PL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Poprawność środków językowych – 3pkt</a:t>
                      </a:r>
                      <a:endParaRPr lang="pl-PL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pl-PL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13pkt – 22% w wyniku sumarycznym</a:t>
                      </a:r>
                      <a:endParaRPr lang="pl-PL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pl-PL" sz="2000" b="1" dirty="0">
                <a:latin typeface="Bookman Old Style" pitchFamily="18" charset="0"/>
              </a:rPr>
              <a:t>USTNY EGZAMIN MATURALNY Z JĘZYKA OBCEGO</a:t>
            </a:r>
            <a:r>
              <a:rPr lang="pl-PL" sz="2000" dirty="0">
                <a:latin typeface="Bookman Old Style" pitchFamily="18" charset="0"/>
              </a:rPr>
              <a:t/>
            </a:r>
            <a:br>
              <a:rPr lang="pl-PL" sz="2000" dirty="0">
                <a:latin typeface="Bookman Old Style" pitchFamily="18" charset="0"/>
              </a:rPr>
            </a:br>
            <a:r>
              <a:rPr lang="pl-PL" sz="2000" b="1" dirty="0">
                <a:latin typeface="Bookman Old Style" pitchFamily="18" charset="0"/>
              </a:rPr>
              <a:t>BEZ OKREŚLENIA </a:t>
            </a:r>
            <a:r>
              <a:rPr lang="pl-PL" sz="2000" b="1" dirty="0" smtClean="0">
                <a:latin typeface="Bookman Old Style" pitchFamily="18" charset="0"/>
              </a:rPr>
              <a:t>POZIOMU</a:t>
            </a:r>
            <a:br>
              <a:rPr lang="pl-PL" sz="2000" b="1" dirty="0" smtClean="0">
                <a:latin typeface="Bookman Old Style" pitchFamily="18" charset="0"/>
              </a:rPr>
            </a:br>
            <a:r>
              <a:rPr lang="pl-PL" sz="2000" dirty="0">
                <a:latin typeface="Bookman Old Style" pitchFamily="18" charset="0"/>
              </a:rPr>
              <a:t/>
            </a:r>
            <a:br>
              <a:rPr lang="pl-PL" sz="2000" dirty="0">
                <a:latin typeface="Bookman Old Style" pitchFamily="18" charset="0"/>
              </a:rPr>
            </a:br>
            <a:r>
              <a:rPr lang="pl-PL" sz="2000" b="1" dirty="0">
                <a:latin typeface="Bookman Old Style" pitchFamily="18" charset="0"/>
              </a:rPr>
              <a:t>Egzamin obowiązkowy</a:t>
            </a:r>
            <a:r>
              <a:rPr lang="pl-PL" sz="2000" dirty="0"/>
              <a:t/>
            </a:r>
            <a:br>
              <a:rPr lang="pl-PL" sz="2000" dirty="0"/>
            </a:b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pl-PL" sz="1800" b="1" dirty="0" smtClean="0"/>
              <a:t>Czas </a:t>
            </a:r>
            <a:r>
              <a:rPr lang="pl-PL" sz="1800" b="1" dirty="0"/>
              <a:t>trwania egzaminu – ok.15 min</a:t>
            </a:r>
            <a:endParaRPr lang="pl-PL" sz="1800" dirty="0"/>
          </a:p>
          <a:p>
            <a:pPr lvl="0">
              <a:buNone/>
            </a:pPr>
            <a:r>
              <a:rPr lang="pl-PL" sz="1800" b="1" dirty="0"/>
              <a:t>Punkty do zdobycia – 30, próg zdawalności 30%.</a:t>
            </a:r>
            <a:endParaRPr lang="pl-PL" sz="1800" dirty="0"/>
          </a:p>
          <a:p>
            <a:pPr lvl="0">
              <a:buNone/>
            </a:pPr>
            <a:r>
              <a:rPr lang="pl-PL" sz="1800" b="1" dirty="0" smtClean="0"/>
              <a:t>Części </a:t>
            </a:r>
            <a:r>
              <a:rPr lang="pl-PL" sz="1800" b="1" dirty="0"/>
              <a:t>egzaminu – 3 </a:t>
            </a:r>
            <a:r>
              <a:rPr lang="pl-PL" sz="1800" b="1" dirty="0" smtClean="0"/>
              <a:t>zadania</a:t>
            </a:r>
          </a:p>
          <a:p>
            <a:pPr lvl="0">
              <a:buNone/>
            </a:pPr>
            <a:endParaRPr lang="pl-PL" sz="1800" dirty="0"/>
          </a:p>
          <a:p>
            <a:pPr lvl="0">
              <a:buNone/>
            </a:pPr>
            <a:r>
              <a:rPr lang="pl-PL" sz="1800" b="1" dirty="0" smtClean="0"/>
              <a:t>0. Rozmowa </a:t>
            </a:r>
            <a:r>
              <a:rPr lang="pl-PL" sz="1800" b="1" dirty="0"/>
              <a:t>wstępna z egzaminatorem nie podlegająca ocenie.</a:t>
            </a:r>
            <a:endParaRPr lang="pl-PL" sz="1800" dirty="0"/>
          </a:p>
          <a:p>
            <a:pPr lvl="0">
              <a:buNone/>
            </a:pPr>
            <a:r>
              <a:rPr lang="pl-PL" sz="1800" b="1" dirty="0" smtClean="0"/>
              <a:t>1. Rozmowa </a:t>
            </a:r>
            <a:r>
              <a:rPr lang="pl-PL" sz="1800" b="1" dirty="0"/>
              <a:t>z odgrywaniem roli.</a:t>
            </a:r>
            <a:endParaRPr lang="pl-PL" sz="1800" dirty="0"/>
          </a:p>
          <a:p>
            <a:pPr lvl="0">
              <a:buNone/>
            </a:pPr>
            <a:r>
              <a:rPr lang="pl-PL" sz="1800" b="1" dirty="0" smtClean="0"/>
              <a:t>2. Opis </a:t>
            </a:r>
            <a:r>
              <a:rPr lang="pl-PL" sz="1800" b="1" dirty="0"/>
              <a:t>ilustracji i odpowiedzi na trzy pytania.</a:t>
            </a:r>
            <a:endParaRPr lang="pl-PL" sz="1800" dirty="0"/>
          </a:p>
          <a:p>
            <a:pPr lvl="0">
              <a:buNone/>
            </a:pPr>
            <a:r>
              <a:rPr lang="pl-PL" sz="1800" b="1" dirty="0" smtClean="0"/>
              <a:t>3. Wypowiedzi </a:t>
            </a:r>
            <a:r>
              <a:rPr lang="pl-PL" sz="1800" b="1" dirty="0"/>
              <a:t>na podstawie materiału stymulującego oraz odpowiedzi na dwa pytania</a:t>
            </a:r>
            <a:r>
              <a:rPr lang="pl-PL" sz="2400" b="1" dirty="0" smtClean="0"/>
              <a:t>.</a:t>
            </a:r>
          </a:p>
          <a:p>
            <a:pPr lvl="0">
              <a:buNone/>
            </a:pPr>
            <a:r>
              <a:rPr lang="pl-PL" sz="1800" b="1" dirty="0" smtClean="0"/>
              <a:t>Kryteria oceniania</a:t>
            </a:r>
          </a:p>
          <a:p>
            <a:pPr marL="457200" lvl="0" indent="-457200">
              <a:buAutoNum type="arabicPeriod"/>
            </a:pPr>
            <a:r>
              <a:rPr lang="pl-PL" sz="1800" b="1" dirty="0" smtClean="0"/>
              <a:t>Sprawność komunikacyjna – 18pkt</a:t>
            </a:r>
          </a:p>
          <a:p>
            <a:pPr marL="457200" lvl="0" indent="-457200">
              <a:buAutoNum type="arabicPeriod"/>
            </a:pPr>
            <a:r>
              <a:rPr lang="pl-PL" sz="1800" b="1" dirty="0" smtClean="0"/>
              <a:t>Zakres środków leksykalno- gramatycznych – 4pkt</a:t>
            </a:r>
          </a:p>
          <a:p>
            <a:pPr marL="457200" lvl="0" indent="-457200">
              <a:buAutoNum type="arabicPeriod"/>
            </a:pPr>
            <a:r>
              <a:rPr lang="pl-PL" sz="1800" b="1" dirty="0" smtClean="0"/>
              <a:t>Poprawność środków leksykalno – gramatycznych – 4pkt</a:t>
            </a:r>
          </a:p>
          <a:p>
            <a:pPr marL="457200" lvl="0" indent="-457200">
              <a:buAutoNum type="arabicPeriod" startAt="4"/>
            </a:pPr>
            <a:r>
              <a:rPr lang="pl-PL" sz="1800" b="1" dirty="0" smtClean="0"/>
              <a:t>Wymowa – 2pkt</a:t>
            </a:r>
          </a:p>
          <a:p>
            <a:pPr marL="457200" lvl="0" indent="-457200">
              <a:buAutoNum type="arabicPeriod" startAt="4"/>
            </a:pPr>
            <a:r>
              <a:rPr lang="pl-PL" sz="1800" b="1" dirty="0" smtClean="0"/>
              <a:t>Płynność wypowiedzi – 2pkt</a:t>
            </a:r>
          </a:p>
          <a:p>
            <a:pPr marL="457200" lvl="0" indent="-457200">
              <a:buNone/>
            </a:pPr>
            <a:endParaRPr lang="pl-PL" sz="1800" b="1" dirty="0" smtClean="0"/>
          </a:p>
          <a:p>
            <a:pPr marL="457200" lvl="0" indent="-457200">
              <a:buAutoNum type="arabicPeriod"/>
            </a:pPr>
            <a:endParaRPr lang="pl-PL" sz="1800" b="1" dirty="0" smtClean="0"/>
          </a:p>
          <a:p>
            <a:pPr marL="457200" lvl="0" indent="-457200">
              <a:buAutoNum type="arabicPeriod"/>
            </a:pPr>
            <a:endParaRPr lang="pl-PL" sz="1800" b="1" dirty="0" smtClean="0"/>
          </a:p>
          <a:p>
            <a:pPr marL="457200" lvl="0" indent="-457200">
              <a:buAutoNum type="arabicPeriod"/>
            </a:pPr>
            <a:endParaRPr lang="pl-PL" sz="2400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>
                <a:latin typeface="Bookman Old Style" pitchFamily="18" charset="0"/>
              </a:rPr>
              <a:t>EGZAMIN MATURALNY A UPROSZCZENIA WPROWADZONE ANEKSEM</a:t>
            </a:r>
            <a:endParaRPr lang="pl-PL" sz="2800" b="1" dirty="0"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latin typeface="Arial Narrow" pitchFamily="34" charset="0"/>
              </a:rPr>
              <a:t>Obniżenie poziomu</a:t>
            </a:r>
          </a:p>
          <a:p>
            <a:r>
              <a:rPr lang="pl-PL" dirty="0" smtClean="0">
                <a:latin typeface="Arial Narrow" pitchFamily="34" charset="0"/>
              </a:rPr>
              <a:t>Wykreślenie niektórych aspektów tematycznych</a:t>
            </a:r>
          </a:p>
          <a:p>
            <a:r>
              <a:rPr lang="pl-PL" dirty="0" smtClean="0">
                <a:latin typeface="Arial Narrow" pitchFamily="34" charset="0"/>
              </a:rPr>
              <a:t>Wykreślenie niektórych aspektów gramatycznych</a:t>
            </a:r>
          </a:p>
          <a:p>
            <a:r>
              <a:rPr lang="pl-PL" dirty="0" smtClean="0">
                <a:latin typeface="Arial Narrow" pitchFamily="34" charset="0"/>
              </a:rPr>
              <a:t>Dopuszczenie jest niezastosowanie zadań otwartych w rozumieniu ze słuchu</a:t>
            </a:r>
          </a:p>
          <a:p>
            <a:r>
              <a:rPr lang="pl-PL" dirty="0" smtClean="0">
                <a:latin typeface="Arial Narrow" pitchFamily="34" charset="0"/>
              </a:rPr>
              <a:t>Powrót do dotychczasowego limitu słów w wypowiedzi pisemnej na poziomie podstawowym</a:t>
            </a:r>
            <a:endParaRPr lang="pl-PL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Bookman Old Style" pitchFamily="18" charset="0"/>
              </a:rPr>
              <a:t>Przydatne</a:t>
            </a:r>
            <a:r>
              <a:rPr lang="pl-PL" dirty="0" smtClean="0"/>
              <a:t> strony internetowe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400" dirty="0" smtClean="0">
                <a:hlinkClick r:id="rId2"/>
              </a:rPr>
              <a:t>https://</a:t>
            </a:r>
            <a:r>
              <a:rPr lang="pl-PL" sz="2400" smtClean="0">
                <a:hlinkClick r:id="rId2"/>
              </a:rPr>
              <a:t>cke.gov.pl/egzamin-maturalny/egzamin-maturalny-w-formule-2023/informatory</a:t>
            </a:r>
            <a:r>
              <a:rPr lang="pl-PL" sz="2400" smtClean="0">
                <a:hlinkClick r:id="rId2"/>
              </a:rPr>
              <a:t>/</a:t>
            </a:r>
            <a:endParaRPr lang="pl-PL" sz="2400" dirty="0" smtClean="0"/>
          </a:p>
          <a:p>
            <a:r>
              <a:rPr lang="pl-PL" sz="2400" dirty="0" smtClean="0">
                <a:hlinkClick r:id="rId3"/>
              </a:rPr>
              <a:t>https://cke.gov.pl/images/_</a:t>
            </a:r>
            <a:r>
              <a:rPr lang="pl-PL" sz="2400" dirty="0" smtClean="0">
                <a:hlinkClick r:id="rId3"/>
              </a:rPr>
              <a:t>EGZAMIN_MATURALNY_OD_2023/materialy_dodatkowe/pokazowe/angielski/MJAP-P0-100-2203.pdf</a:t>
            </a:r>
            <a:endParaRPr lang="pl-PL" sz="2400" dirty="0" smtClean="0"/>
          </a:p>
          <a:p>
            <a:r>
              <a:rPr lang="pl-PL" sz="2400" dirty="0" smtClean="0">
                <a:hlinkClick r:id="rId4"/>
              </a:rPr>
              <a:t>https://</a:t>
            </a:r>
            <a:r>
              <a:rPr lang="pl-PL" sz="2400" dirty="0" smtClean="0">
                <a:hlinkClick r:id="rId4"/>
              </a:rPr>
              <a:t>arkusze.pl/maturalne/jezyk-niemiecki-2023-przykladowy-arkusz-cke-podstawowa.pdf</a:t>
            </a:r>
            <a:endParaRPr lang="pl-PL" sz="2400" dirty="0" smtClean="0"/>
          </a:p>
          <a:p>
            <a:r>
              <a:rPr lang="pl-PL" sz="2400" dirty="0" smtClean="0">
                <a:hlinkClick r:id="rId5"/>
              </a:rPr>
              <a:t>https://arkusze.pl/matura-jezyk-hiszpanski-2023-przykladowy-arkusz-cke-poziom-podstawowy</a:t>
            </a:r>
            <a:r>
              <a:rPr lang="pl-PL" sz="2400" dirty="0" smtClean="0">
                <a:hlinkClick r:id="rId5"/>
              </a:rPr>
              <a:t>/</a:t>
            </a:r>
            <a:endParaRPr lang="pl-PL" sz="2400" dirty="0" smtClean="0"/>
          </a:p>
          <a:p>
            <a:r>
              <a:rPr lang="pl-PL" sz="2400" dirty="0" smtClean="0">
                <a:hlinkClick r:id="rId6"/>
              </a:rPr>
              <a:t>https://cke.gov.pl/images/_</a:t>
            </a:r>
            <a:r>
              <a:rPr lang="pl-PL" sz="2400" dirty="0" smtClean="0">
                <a:hlinkClick r:id="rId6"/>
              </a:rPr>
              <a:t>EGZAMIN_MATURALNY_OD_2023/Informatory/Aneks/Aneks_2023_2024_jezyk_angielski_EM.pdf</a:t>
            </a:r>
            <a:r>
              <a:rPr lang="pl-PL" sz="2400" dirty="0" smtClean="0"/>
              <a:t> </a:t>
            </a:r>
            <a:endParaRPr lang="pl-PL" sz="2400" dirty="0" smtClean="0"/>
          </a:p>
          <a:p>
            <a:endParaRPr lang="pl-PL" sz="2400" dirty="0" smtClean="0"/>
          </a:p>
          <a:p>
            <a:endParaRPr lang="pl-PL" sz="2400" dirty="0" smtClean="0"/>
          </a:p>
          <a:p>
            <a:endParaRPr lang="pl-PL" sz="2400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183</TotalTime>
  <Words>526</Words>
  <Application>Microsoft Office PowerPoint</Application>
  <PresentationFormat>Pokaz na ekranie (4:3)</PresentationFormat>
  <Paragraphs>110</Paragraphs>
  <Slides>10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EGZAMIN MATURALNY  Z JĘZYKA OBCEGO</vt:lpstr>
      <vt:lpstr>EGZAMIN MATURALNY Z JĘZYKA OBCEGO 2022/2023 Egzamin maturalny z języka obcego nowożytnego można zdawać z następujących języków : angielskiego, niemieckiego, francuskiego, hiszpańskiego, włoskiego, rosyjskiego. Nie musi być to język nauczany w szkole. </vt:lpstr>
      <vt:lpstr> EGZAMIN PISEMNY </vt:lpstr>
      <vt:lpstr>2. ROZUMIENIE TEKSTU CZYTANEGO  -  33% ( PP)   30 % (PR) udział w wyniku sumarycznym </vt:lpstr>
      <vt:lpstr>3. ZNAJOMOŚĆ ŚRODKÓW JĘZYKOWYCH – 22% (PP)  23% ( PR) udział w wyniku sumarycznym </vt:lpstr>
      <vt:lpstr>4.WYPOWIEDŹ PISEMNA </vt:lpstr>
      <vt:lpstr>USTNY EGZAMIN MATURALNY Z JĘZYKA OBCEGO BEZ OKREŚLENIA POZIOMU  Egzamin obowiązkowy </vt:lpstr>
      <vt:lpstr>EGZAMIN MATURALNY A UPROSZCZENIA WPROWADZONE ANEKSEM</vt:lpstr>
      <vt:lpstr>Przydatne strony internetowe</vt:lpstr>
      <vt:lpstr>Slajd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EGZAMIN MATURALNY Z JĘZYKA OBCEGO</dc:title>
  <dc:creator>Windows User</dc:creator>
  <cp:lastModifiedBy>Windows User</cp:lastModifiedBy>
  <cp:revision>57</cp:revision>
  <dcterms:created xsi:type="dcterms:W3CDTF">2022-09-09T17:47:33Z</dcterms:created>
  <dcterms:modified xsi:type="dcterms:W3CDTF">2023-09-11T14:24:28Z</dcterms:modified>
</cp:coreProperties>
</file>