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3" r:id="rId1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A7E4EE-0788-8107-0861-DDFA86B20E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22D541D-1A20-DA80-167D-C94B1E10BA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3506F0-7C39-06F5-A52E-C2327ACA5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756D-F0D1-4CFA-8B1C-904747BAC0D0}" type="datetimeFigureOut">
              <a:rPr lang="pl-PL" smtClean="0"/>
              <a:t>2022-09-11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14CDF16-FF65-4A79-4ADE-7870769BE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6848632-C939-E4D7-0243-FD448A08B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2282-4788-4DAF-AC9F-4F9F29451A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7885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CE2E50-E4CC-2649-9025-CE4F06FDF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373C26B-44F5-4CD1-2718-BF1BD823FC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AF307E3-6E02-200A-985F-11CF8C1D5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756D-F0D1-4CFA-8B1C-904747BAC0D0}" type="datetimeFigureOut">
              <a:rPr lang="pl-PL" smtClean="0"/>
              <a:t>2022-09-11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CAA79E2-0CBB-A24D-36A0-E258721CA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C159F55-41CE-F73B-3FD7-C1BEF5973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2282-4788-4DAF-AC9F-4F9F29451A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4763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069CC705-5B2E-B236-8251-CC05646795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3813066-2D6F-D6E3-E506-EC1327CFF6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55C936A-48BD-643A-B328-F2F5F5AC8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756D-F0D1-4CFA-8B1C-904747BAC0D0}" type="datetimeFigureOut">
              <a:rPr lang="pl-PL" smtClean="0"/>
              <a:t>2022-09-11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370157A-77F9-496F-F67B-9C9E0E6D5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F916915-2970-47DF-87DA-C17E6B05F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2282-4788-4DAF-AC9F-4F9F29451A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8603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4F051F-6181-2181-E66E-7D087DAAC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4A37FC8-ED5A-CEAD-8276-3FBE1B759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096D88A-6E43-4E11-D6C1-A775EE7D0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756D-F0D1-4CFA-8B1C-904747BAC0D0}" type="datetimeFigureOut">
              <a:rPr lang="pl-PL" smtClean="0"/>
              <a:t>2022-09-11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2AE5D6C-FDCD-B737-B7C9-B9C390E4D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6F9BEAE-8119-C31A-466D-BE9298A0B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2282-4788-4DAF-AC9F-4F9F29451A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0990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A4149F-9D06-AFD1-E8DA-341E7BC20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5FE3021-F0DE-FA28-69FA-BBF7FFC167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6F9462D-3114-3176-D451-3C70D70B5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756D-F0D1-4CFA-8B1C-904747BAC0D0}" type="datetimeFigureOut">
              <a:rPr lang="pl-PL" smtClean="0"/>
              <a:t>2022-09-11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8C4BC5C-BB91-3063-CA87-2744D5079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E6D77BA-6450-BF93-4B5B-AC9AE03A0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2282-4788-4DAF-AC9F-4F9F29451A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8187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C6F374-A3EE-60D1-E95D-6095D5327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116F41-B5F1-280C-62BB-C3501A61E0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DE0855A-6646-83C7-6784-AA2C092B4B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F82DA65-55E6-499C-60F7-4FA3BAA4D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756D-F0D1-4CFA-8B1C-904747BAC0D0}" type="datetimeFigureOut">
              <a:rPr lang="pl-PL" smtClean="0"/>
              <a:t>2022-09-11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5759B1B-C0C3-AA0E-7256-5D0A5CB7D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AC6FE10-BF5D-D32E-EF3A-2AC7E7924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2282-4788-4DAF-AC9F-4F9F29451A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6054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C92300-6381-21AB-0B11-DE332E16B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9835627-A4D9-1768-14CD-A446E71B4F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694347D-CA1F-4E7D-BEA4-7A31F3BECF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77A3AE0-EBC3-34B6-81FD-2200C70D5D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3B020FA-CD92-C1DD-EBE3-F23C036CA2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CABD135A-A880-DEEB-45C7-897FC00DC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756D-F0D1-4CFA-8B1C-904747BAC0D0}" type="datetimeFigureOut">
              <a:rPr lang="pl-PL" smtClean="0"/>
              <a:t>2022-09-11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46956189-2761-9C5E-3144-42C13A298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768D02D2-6E3F-65A3-64C1-3EBFA8F7F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2282-4788-4DAF-AC9F-4F9F29451A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7842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A20CE6-E210-2665-A404-16B16DE02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05CC5D7-898E-538B-D5C5-468408AD6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756D-F0D1-4CFA-8B1C-904747BAC0D0}" type="datetimeFigureOut">
              <a:rPr lang="pl-PL" smtClean="0"/>
              <a:t>2022-09-11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68EE93A7-38F3-D3F5-A538-AE76260B1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D0A7D0E-EAAF-0A41-0DA2-06C431554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2282-4788-4DAF-AC9F-4F9F29451A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0249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588379B9-16A1-BDCB-3E5D-C7E9344E0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756D-F0D1-4CFA-8B1C-904747BAC0D0}" type="datetimeFigureOut">
              <a:rPr lang="pl-PL" smtClean="0"/>
              <a:t>2022-09-11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7F7DEE12-C282-7C3E-42F4-E102AE073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DE6DBD0-924E-2E7D-9510-48712CFE2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2282-4788-4DAF-AC9F-4F9F29451A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3036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324B04-7034-F784-5CF1-A270A7B80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8801EE1-738E-21F4-94F5-C67B9B3D9C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2ABE00B-F27B-3B07-01F7-9BF12B89BB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368565D-7A54-14BC-42A4-02FA29F5C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756D-F0D1-4CFA-8B1C-904747BAC0D0}" type="datetimeFigureOut">
              <a:rPr lang="pl-PL" smtClean="0"/>
              <a:t>2022-09-11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8DD3E0F-5DFF-39E8-2FC3-D984A69CE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B98EEFB-519E-3CC8-A8E7-F910AB092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2282-4788-4DAF-AC9F-4F9F29451A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5844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2B5647-FD09-5EF3-EFAB-81033D19A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A1422387-4F3E-2E4E-4AB3-49B1C28BB1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54553F8-3E86-E344-02A1-C3946E234C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14DB27C-64CF-EA05-B303-D053549A6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756D-F0D1-4CFA-8B1C-904747BAC0D0}" type="datetimeFigureOut">
              <a:rPr lang="pl-PL" smtClean="0"/>
              <a:t>2022-09-11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9E15B95-63B0-305E-F256-EE07C3510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47D9C0C-7871-7339-17A0-57DEC06EF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2282-4788-4DAF-AC9F-4F9F29451A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509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EDCF0CFF-345C-32F5-F575-B78C54006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1000CC2-1C94-287A-1885-1FD0286A0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D55727C-D486-C75E-FE27-F7B5BE69C7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1756D-F0D1-4CFA-8B1C-904747BAC0D0}" type="datetimeFigureOut">
              <a:rPr lang="pl-PL" smtClean="0"/>
              <a:t>2022-09-11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B3855D3-75E0-5435-02AF-28E8964D2B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40C80E9-5F5D-ADB9-A8D4-E897CDF586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C2282-4788-4DAF-AC9F-4F9F29451A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2856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4" Type="http://schemas.openxmlformats.org/officeDocument/2006/relationships/hyperlink" Target="https://cke.gov.pl/images/_EGZAMIN_MATURALNY_OD_2023/komunikaty/Aneks_EM_Komunikat_o_egzaminie_ustnym_z_j%C4%99zyka_polskiego_Formu%C5%82a%202023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hyperlink" Target="https://cke.gov.pl/images/_EGZAMIN_MATURALNY_OD_2023/Informatory/2023/Aneks_2023_2024_jezyk_polski_EM_PP_23.pdf" TargetMode="External"/><Relationship Id="rId5" Type="http://schemas.openxmlformats.org/officeDocument/2006/relationships/hyperlink" Target="https://cke.gov.pl/images/_EGZAMIN_MATURALNY_OD_2023/Informatory/Informator_EM2023_jezyk_polski_PP.pdf" TargetMode="External"/><Relationship Id="rId4" Type="http://schemas.openxmlformats.org/officeDocument/2006/relationships/hyperlink" Target="https://cke.gov.pl/egzamin-maturalny/egzamin-maturalny-w-formule-2023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7B4BAD-6A36-F100-74CC-9001B237B5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24896"/>
            <a:ext cx="9144000" cy="3134182"/>
          </a:xfrm>
        </p:spPr>
        <p:txBody>
          <a:bodyPr>
            <a:noAutofit/>
          </a:bodyPr>
          <a:lstStyle/>
          <a:p>
            <a:r>
              <a:rPr lang="pl-PL" sz="7200" b="1" dirty="0">
                <a:solidFill>
                  <a:schemeClr val="bg1"/>
                </a:solidFill>
                <a:latin typeface="+mn-lt"/>
              </a:rPr>
              <a:t>EGZAMIN MATURALNY </a:t>
            </a:r>
            <a:br>
              <a:rPr lang="pl-PL" sz="7200" b="1" dirty="0">
                <a:solidFill>
                  <a:schemeClr val="bg1"/>
                </a:solidFill>
                <a:latin typeface="+mn-lt"/>
              </a:rPr>
            </a:br>
            <a:r>
              <a:rPr lang="pl-PL" sz="7200" b="1" dirty="0">
                <a:solidFill>
                  <a:schemeClr val="bg1"/>
                </a:solidFill>
                <a:latin typeface="+mn-lt"/>
              </a:rPr>
              <a:t>Z JĘZYKA POLSKIEGO</a:t>
            </a:r>
            <a:br>
              <a:rPr lang="pl-PL" sz="7200" b="1" dirty="0">
                <a:solidFill>
                  <a:schemeClr val="bg1"/>
                </a:solidFill>
                <a:latin typeface="+mn-lt"/>
              </a:rPr>
            </a:br>
            <a:r>
              <a:rPr lang="pl-PL" sz="7200" b="1" dirty="0">
                <a:solidFill>
                  <a:schemeClr val="bg1"/>
                </a:solidFill>
                <a:latin typeface="+mn-lt"/>
              </a:rPr>
              <a:t>„FORMUŁA 2023”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1E51EB3-3126-DFA3-75DF-F5405DE4C9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53392"/>
            <a:ext cx="9144000" cy="1655762"/>
          </a:xfrm>
        </p:spPr>
        <p:txBody>
          <a:bodyPr>
            <a:normAutofit fontScale="55000" lnSpcReduction="20000"/>
          </a:bodyPr>
          <a:lstStyle/>
          <a:p>
            <a:r>
              <a:rPr lang="pl-PL" sz="4500" b="1" dirty="0">
                <a:solidFill>
                  <a:schemeClr val="bg1"/>
                </a:solidFill>
              </a:rPr>
              <a:t>Opracowała:  mgr Katarzyna BRANDYK</a:t>
            </a:r>
          </a:p>
          <a:p>
            <a:endParaRPr lang="pl-PL" b="1" dirty="0">
              <a:solidFill>
                <a:schemeClr val="bg1"/>
              </a:solidFill>
            </a:endParaRPr>
          </a:p>
          <a:p>
            <a:endParaRPr lang="pl-PL" b="1" dirty="0">
              <a:solidFill>
                <a:schemeClr val="bg1"/>
              </a:solidFill>
            </a:endParaRPr>
          </a:p>
          <a:p>
            <a:r>
              <a:rPr lang="pl-PL" sz="3200" b="1" dirty="0">
                <a:solidFill>
                  <a:schemeClr val="bg1"/>
                </a:solidFill>
              </a:rPr>
              <a:t>Na podstawie materiałów dostępnych </a:t>
            </a:r>
          </a:p>
          <a:p>
            <a:r>
              <a:rPr lang="pl-PL" sz="3200" b="1" dirty="0">
                <a:solidFill>
                  <a:schemeClr val="bg1"/>
                </a:solidFill>
              </a:rPr>
              <a:t>na stronie Centralnej Komisji Egzaminacyjnej</a:t>
            </a:r>
          </a:p>
        </p:txBody>
      </p:sp>
    </p:spTree>
    <p:extLst>
      <p:ext uri="{BB962C8B-B14F-4D97-AF65-F5344CB8AC3E}">
        <p14:creationId xmlns:p14="http://schemas.microsoft.com/office/powerpoint/2010/main" val="990938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B5141E-3EB0-926A-B1E4-B19CD8570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pl-PL" b="1" dirty="0">
                <a:solidFill>
                  <a:schemeClr val="bg1"/>
                </a:solidFill>
                <a:latin typeface="+mn-lt"/>
              </a:rPr>
              <a:t>WYPRACOWANIE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D54484-8060-7033-152D-DDC168D80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 fontScale="85000" lnSpcReduction="20000"/>
          </a:bodyPr>
          <a:lstStyle/>
          <a:p>
            <a:pPr algn="just"/>
            <a:r>
              <a:rPr lang="pl-PL" b="1" dirty="0">
                <a:solidFill>
                  <a:schemeClr val="bg1"/>
                </a:solidFill>
              </a:rPr>
              <a:t>Część 3. zawiera dwa tematy wypracowania do wyboru. </a:t>
            </a:r>
          </a:p>
          <a:p>
            <a:pPr algn="just"/>
            <a:r>
              <a:rPr lang="pl-PL" b="1" dirty="0">
                <a:solidFill>
                  <a:schemeClr val="bg1"/>
                </a:solidFill>
              </a:rPr>
              <a:t>Każdy temat wymaga odwołania się do lektury obowiązkowej.</a:t>
            </a:r>
          </a:p>
          <a:p>
            <a:pPr algn="just"/>
            <a:r>
              <a:rPr lang="pl-PL" b="1" dirty="0">
                <a:solidFill>
                  <a:schemeClr val="bg1"/>
                </a:solidFill>
              </a:rPr>
              <a:t>Praca musi spełnić kryterium formalne- mieć minimum 300 słów.</a:t>
            </a:r>
          </a:p>
          <a:p>
            <a:pPr algn="just"/>
            <a:r>
              <a:rPr lang="pl-PL" b="1" dirty="0">
                <a:solidFill>
                  <a:schemeClr val="bg1"/>
                </a:solidFill>
              </a:rPr>
              <a:t>W pracy powinny pojawić się konteksty.</a:t>
            </a:r>
          </a:p>
          <a:p>
            <a:pPr algn="just"/>
            <a:endParaRPr lang="pl-PL" b="1" dirty="0">
              <a:solidFill>
                <a:schemeClr val="bg1"/>
              </a:solidFill>
            </a:endParaRPr>
          </a:p>
          <a:p>
            <a:pPr algn="just"/>
            <a:r>
              <a:rPr lang="pl-PL" b="1" dirty="0">
                <a:solidFill>
                  <a:schemeClr val="bg1"/>
                </a:solidFill>
              </a:rPr>
              <a:t>PRZYKŁADOWY TEMAT:</a:t>
            </a:r>
          </a:p>
          <a:p>
            <a:pPr algn="just"/>
            <a:r>
              <a:rPr lang="pl-PL" b="1" dirty="0">
                <a:solidFill>
                  <a:schemeClr val="bg1"/>
                </a:solidFill>
              </a:rPr>
              <a:t>Człowiek w obliczu cierpienia.</a:t>
            </a:r>
          </a:p>
          <a:p>
            <a:pPr algn="just"/>
            <a:r>
              <a:rPr lang="pl-PL" b="1" dirty="0">
                <a:solidFill>
                  <a:schemeClr val="bg1"/>
                </a:solidFill>
              </a:rPr>
              <a:t>W pracy odwołaj się do:</a:t>
            </a:r>
          </a:p>
          <a:p>
            <a:pPr algn="just"/>
            <a:r>
              <a:rPr lang="pl-PL" b="1" dirty="0">
                <a:solidFill>
                  <a:schemeClr val="bg1"/>
                </a:solidFill>
              </a:rPr>
              <a:t>Wybranej lektury obowiązkowej</a:t>
            </a:r>
          </a:p>
          <a:p>
            <a:pPr algn="just"/>
            <a:r>
              <a:rPr lang="pl-PL" b="1" dirty="0">
                <a:solidFill>
                  <a:schemeClr val="bg1"/>
                </a:solidFill>
              </a:rPr>
              <a:t>Innego utworu literackiego</a:t>
            </a:r>
          </a:p>
          <a:p>
            <a:pPr algn="just"/>
            <a:r>
              <a:rPr lang="pl-PL" b="1" dirty="0">
                <a:solidFill>
                  <a:schemeClr val="bg1"/>
                </a:solidFill>
              </a:rPr>
              <a:t>Wybranych kontekstów</a:t>
            </a:r>
          </a:p>
          <a:p>
            <a:pPr algn="just"/>
            <a:endParaRPr lang="pl-PL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1934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76E285-2F71-6A14-CE07-922ADCE73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pl-PL" b="1" dirty="0">
                <a:solidFill>
                  <a:schemeClr val="bg1"/>
                </a:solidFill>
                <a:latin typeface="+mn-lt"/>
              </a:rPr>
              <a:t>CZĘŚĆ USTNA EGZAMINU MATURALNEGO </a:t>
            </a:r>
            <a:br>
              <a:rPr lang="pl-PL" b="1" dirty="0">
                <a:solidFill>
                  <a:schemeClr val="bg1"/>
                </a:solidFill>
                <a:latin typeface="+mn-lt"/>
              </a:rPr>
            </a:br>
            <a:r>
              <a:rPr lang="pl-PL" b="1" dirty="0">
                <a:solidFill>
                  <a:schemeClr val="bg1"/>
                </a:solidFill>
                <a:latin typeface="+mn-lt"/>
              </a:rPr>
              <a:t>Z JĘZYKA POLSKIEGO.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97A8C0E-ED8B-D6DD-F7E5-5E928F353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51718"/>
            <a:ext cx="10259860" cy="3034474"/>
          </a:xfrm>
        </p:spPr>
        <p:txBody>
          <a:bodyPr vert="horz" lIns="91440" tIns="45720" rIns="91440" bIns="45720" rtlCol="0">
            <a:normAutofit/>
          </a:bodyPr>
          <a:lstStyle/>
          <a:p>
            <a:pPr algn="just"/>
            <a:r>
              <a:rPr lang="pl-PL" b="1" dirty="0">
                <a:solidFill>
                  <a:schemeClr val="bg1"/>
                </a:solidFill>
              </a:rPr>
              <a:t>Egzamin trwa 30 minut i składa się z trzech części: </a:t>
            </a:r>
          </a:p>
          <a:p>
            <a:pPr algn="just"/>
            <a:r>
              <a:rPr lang="pl-PL" b="1" dirty="0">
                <a:solidFill>
                  <a:schemeClr val="bg1"/>
                </a:solidFill>
              </a:rPr>
              <a:t>przygotowania zdającego do odpowiedzi (15 minut) </a:t>
            </a:r>
          </a:p>
          <a:p>
            <a:pPr algn="just"/>
            <a:r>
              <a:rPr lang="pl-PL" b="1" dirty="0">
                <a:solidFill>
                  <a:schemeClr val="bg1"/>
                </a:solidFill>
              </a:rPr>
              <a:t>wypowiedzi monologowych zdającego dotyczących zadań                 z wylosowanego zestawu egzaminacyjnego (10 minut) </a:t>
            </a:r>
          </a:p>
          <a:p>
            <a:pPr algn="just"/>
            <a:r>
              <a:rPr lang="pl-PL" b="1" dirty="0">
                <a:solidFill>
                  <a:schemeClr val="bg1"/>
                </a:solidFill>
              </a:rPr>
              <a:t>rozmowy zdającego z zespołem przedmiotowym związanej z tymi wypowiedziami (5 minut).</a:t>
            </a:r>
          </a:p>
        </p:txBody>
      </p:sp>
    </p:spTree>
    <p:extLst>
      <p:ext uri="{BB962C8B-B14F-4D97-AF65-F5344CB8AC3E}">
        <p14:creationId xmlns:p14="http://schemas.microsoft.com/office/powerpoint/2010/main" val="20595223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95BDA3-0176-F99B-140B-97B9AF988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51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pl-PL" b="1" dirty="0">
                <a:solidFill>
                  <a:schemeClr val="bg1"/>
                </a:solidFill>
                <a:latin typeface="+mn-lt"/>
              </a:rPr>
              <a:t>ZESTAW EGZAMINACYJNY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4FA377B-2A0E-3A68-9403-B3A3DF654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723" y="1825625"/>
            <a:ext cx="11041693" cy="4351338"/>
          </a:xfrm>
        </p:spPr>
        <p:txBody>
          <a:bodyPr vert="horz" lIns="91440" tIns="45720" rIns="91440" bIns="45720" rtlCol="0">
            <a:noAutofit/>
          </a:bodyPr>
          <a:lstStyle/>
          <a:p>
            <a:pPr algn="just"/>
            <a:r>
              <a:rPr lang="pl-PL" sz="2200" b="1" dirty="0">
                <a:solidFill>
                  <a:schemeClr val="bg1"/>
                </a:solidFill>
              </a:rPr>
              <a:t>Zestaw zawiera dwa pytania:</a:t>
            </a:r>
          </a:p>
          <a:p>
            <a:pPr algn="just"/>
            <a:endParaRPr lang="pl-PL" sz="2200" b="1" dirty="0">
              <a:solidFill>
                <a:schemeClr val="bg1"/>
              </a:solidFill>
            </a:endParaRPr>
          </a:p>
          <a:p>
            <a:pPr algn="just"/>
            <a:r>
              <a:rPr lang="pl-PL" sz="2200" b="1" dirty="0">
                <a:solidFill>
                  <a:schemeClr val="bg1"/>
                </a:solidFill>
              </a:rPr>
              <a:t>PYTANIE 1 pochodzi z puli pytań jawnych opublikowanych przez CKE na dany rok egzaminacyjny, dotyczy lektury obowiązkowej, wymaga odwołania się do wybranego kontekstu</a:t>
            </a:r>
          </a:p>
          <a:p>
            <a:pPr algn="just">
              <a:lnSpc>
                <a:spcPct val="100000"/>
              </a:lnSpc>
            </a:pPr>
            <a:r>
              <a:rPr lang="pl-PL" sz="2200" b="1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https://cke.gov.pl/images/_EGZAMIN_MATURALNY_OD_2023/komunikaty/Aneks_EM_Komunikat_o_egzaminie_ustnym_z_j%C4%99zyka_polskiego_Formu%C5%82a%202023.pdf</a:t>
            </a:r>
            <a:endParaRPr lang="pl-PL" sz="2200" b="1" dirty="0">
              <a:solidFill>
                <a:schemeClr val="bg1"/>
              </a:solidFill>
            </a:endParaRPr>
          </a:p>
          <a:p>
            <a:pPr algn="just"/>
            <a:endParaRPr lang="pl-PL" sz="2200" b="1" dirty="0">
              <a:solidFill>
                <a:schemeClr val="bg1"/>
              </a:solidFill>
            </a:endParaRPr>
          </a:p>
          <a:p>
            <a:pPr algn="just"/>
            <a:r>
              <a:rPr lang="pl-PL" sz="2200" b="1" dirty="0">
                <a:solidFill>
                  <a:schemeClr val="bg1"/>
                </a:solidFill>
              </a:rPr>
              <a:t>PRZYKŁADOWE PYTANIE nr 1:</a:t>
            </a:r>
          </a:p>
          <a:p>
            <a:pPr algn="just"/>
            <a:r>
              <a:rPr lang="pl-PL" sz="2200" b="1" dirty="0">
                <a:solidFill>
                  <a:schemeClr val="bg1"/>
                </a:solidFill>
              </a:rPr>
              <a:t>Młodość jako czas buntu. Omów zagadnienie, odwołując się do „Przedwiośnia” </a:t>
            </a:r>
            <a:r>
              <a:rPr lang="pl-PL" sz="2200" b="1" dirty="0" err="1">
                <a:solidFill>
                  <a:schemeClr val="bg1"/>
                </a:solidFill>
              </a:rPr>
              <a:t>S.Żeromskiego</a:t>
            </a:r>
            <a:r>
              <a:rPr lang="pl-PL" sz="2200" b="1" dirty="0">
                <a:solidFill>
                  <a:schemeClr val="bg1"/>
                </a:solidFill>
              </a:rPr>
              <a:t>. W swojej odpowiedzi uwzględnij również wybrany kontekst.</a:t>
            </a:r>
          </a:p>
        </p:txBody>
      </p:sp>
    </p:spTree>
    <p:extLst>
      <p:ext uri="{BB962C8B-B14F-4D97-AF65-F5344CB8AC3E}">
        <p14:creationId xmlns:p14="http://schemas.microsoft.com/office/powerpoint/2010/main" val="8355855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C80D96-987C-A5C1-4B8C-6911BB1EB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696271"/>
          </a:xfrm>
        </p:spPr>
        <p:txBody>
          <a:bodyPr vert="horz" lIns="91440" tIns="45720" rIns="91440" bIns="45720" rtlCol="0">
            <a:noAutofit/>
          </a:bodyPr>
          <a:lstStyle/>
          <a:p>
            <a:pPr algn="just"/>
            <a:r>
              <a:rPr lang="pl-PL" b="1" dirty="0">
                <a:solidFill>
                  <a:schemeClr val="bg1"/>
                </a:solidFill>
              </a:rPr>
              <a:t>PYTANIE 2 - tzw. pytanie z wyposażeniem- zawiera fragment utworu literackiego/ tekst ikoniczny/ tekst językowy</a:t>
            </a:r>
          </a:p>
          <a:p>
            <a:pPr algn="just"/>
            <a:r>
              <a:rPr lang="pl-PL" b="1" dirty="0">
                <a:solidFill>
                  <a:schemeClr val="bg1"/>
                </a:solidFill>
              </a:rPr>
              <a:t>Wymaga odwołania się do załączonego materiału, poddania go analizie pod kątem omawianego problemu oraz przywołania innego utworu/ tekstu kultury/ własnych doświadczeń komunikacyjnych (w zależności od rodzaju pytania).</a:t>
            </a:r>
          </a:p>
          <a:p>
            <a:pPr algn="just"/>
            <a:endParaRPr lang="pl-PL" b="1" dirty="0">
              <a:solidFill>
                <a:schemeClr val="bg1"/>
              </a:solidFill>
            </a:endParaRPr>
          </a:p>
          <a:p>
            <a:pPr algn="just"/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B5B5C490-3768-9924-D9F3-B4C0F125E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51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pl-PL" b="1" dirty="0">
                <a:solidFill>
                  <a:schemeClr val="bg1"/>
                </a:solidFill>
                <a:latin typeface="+mn-lt"/>
              </a:rPr>
              <a:t>ZESTAW EGZAMINACYJNY</a:t>
            </a:r>
          </a:p>
        </p:txBody>
      </p:sp>
    </p:spTree>
    <p:extLst>
      <p:ext uri="{BB962C8B-B14F-4D97-AF65-F5344CB8AC3E}">
        <p14:creationId xmlns:p14="http://schemas.microsoft.com/office/powerpoint/2010/main" val="16694970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AA48D57A-DEA9-0014-8F70-5778BE5957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2228144" y="1825625"/>
            <a:ext cx="7735712" cy="4351338"/>
          </a:xfrm>
        </p:spPr>
      </p:pic>
      <p:sp>
        <p:nvSpPr>
          <p:cNvPr id="3" name="Tytuł 1">
            <a:extLst>
              <a:ext uri="{FF2B5EF4-FFF2-40B4-BE49-F238E27FC236}">
                <a16:creationId xmlns:a16="http://schemas.microsoft.com/office/drawing/2014/main" id="{2F759679-3A05-8EAF-4EC1-C5F924378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51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pl-PL" b="1" dirty="0">
                <a:solidFill>
                  <a:schemeClr val="bg1"/>
                </a:solidFill>
                <a:latin typeface="+mn-lt"/>
              </a:rPr>
              <a:t>PRZYKŁADOWE PYTANIE nr 2</a:t>
            </a:r>
          </a:p>
        </p:txBody>
      </p:sp>
    </p:spTree>
    <p:extLst>
      <p:ext uri="{BB962C8B-B14F-4D97-AF65-F5344CB8AC3E}">
        <p14:creationId xmlns:p14="http://schemas.microsoft.com/office/powerpoint/2010/main" val="34755847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C261D0-F7C4-9703-C9A6-74BBE0AE0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pl-PL" b="1" dirty="0">
                <a:solidFill>
                  <a:schemeClr val="bg1"/>
                </a:solidFill>
                <a:latin typeface="+mn-lt"/>
              </a:rPr>
              <a:t>PODSUMOWANIE</a:t>
            </a:r>
            <a:br>
              <a:rPr lang="pl-PL" b="1" dirty="0">
                <a:solidFill>
                  <a:schemeClr val="bg1"/>
                </a:solidFill>
                <a:latin typeface="+mn-lt"/>
              </a:rPr>
            </a:br>
            <a:r>
              <a:rPr lang="pl-PL" b="1" dirty="0">
                <a:solidFill>
                  <a:schemeClr val="bg1"/>
                </a:solidFill>
                <a:latin typeface="+mn-lt"/>
              </a:rPr>
              <a:t>Co zrobić, żeby dobrze zdać egzamin maturalny </a:t>
            </a:r>
            <a:br>
              <a:rPr lang="pl-PL" b="1" dirty="0">
                <a:solidFill>
                  <a:schemeClr val="bg1"/>
                </a:solidFill>
                <a:latin typeface="+mn-lt"/>
              </a:rPr>
            </a:br>
            <a:r>
              <a:rPr lang="pl-PL" b="1" dirty="0">
                <a:solidFill>
                  <a:schemeClr val="bg1"/>
                </a:solidFill>
                <a:latin typeface="+mn-lt"/>
              </a:rPr>
              <a:t>z języka polskiego?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F8FA5D-0815-E198-EF17-E23ECEF0D2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04581"/>
            <a:ext cx="10515600" cy="3972382"/>
          </a:xfrm>
        </p:spPr>
        <p:txBody>
          <a:bodyPr vert="horz" lIns="91440" tIns="45720" rIns="91440" bIns="45720" rtlCol="0">
            <a:noAutofit/>
          </a:bodyPr>
          <a:lstStyle/>
          <a:p>
            <a:pPr algn="just"/>
            <a:r>
              <a:rPr lang="pl-PL" b="1" dirty="0">
                <a:solidFill>
                  <a:schemeClr val="bg1"/>
                </a:solidFill>
              </a:rPr>
              <a:t>Należy czytać lektury - znajomość ich treści i problematyki jest niezbędna do zdania egzaminu.</a:t>
            </a:r>
          </a:p>
          <a:p>
            <a:pPr algn="just"/>
            <a:r>
              <a:rPr lang="pl-PL" b="1" dirty="0">
                <a:solidFill>
                  <a:schemeClr val="bg1"/>
                </a:solidFill>
              </a:rPr>
              <a:t>Na pytania należy udzielać precyzyjnych odpowiedzi, uwzględniających problem zawarty w poleceniu.</a:t>
            </a:r>
          </a:p>
          <a:p>
            <a:pPr algn="just"/>
            <a:r>
              <a:rPr lang="pl-PL" b="1" dirty="0">
                <a:solidFill>
                  <a:schemeClr val="bg1"/>
                </a:solidFill>
              </a:rPr>
              <a:t>Należy trzymać się wyznaczonych limitów słów- notatka syntetyzująca, wypracowanie.</a:t>
            </a:r>
          </a:p>
          <a:p>
            <a:pPr algn="just"/>
            <a:r>
              <a:rPr lang="pl-PL" b="1" dirty="0">
                <a:solidFill>
                  <a:schemeClr val="bg1"/>
                </a:solidFill>
              </a:rPr>
              <a:t>Nie można zapominać o przywołaniu stosownych kontekstów.</a:t>
            </a:r>
          </a:p>
          <a:p>
            <a:pPr algn="just"/>
            <a:endParaRPr lang="pl-PL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5884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1A8EF8-8414-99DA-5A7E-F52650BEB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18144"/>
            <a:ext cx="10515600" cy="311711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pl-PL" sz="8800" b="1" dirty="0">
                <a:solidFill>
                  <a:schemeClr val="bg1"/>
                </a:solidFill>
                <a:latin typeface="+mn-lt"/>
              </a:rPr>
              <a:t>Dziękuję za uwagę.</a:t>
            </a:r>
          </a:p>
        </p:txBody>
      </p:sp>
    </p:spTree>
    <p:extLst>
      <p:ext uri="{BB962C8B-B14F-4D97-AF65-F5344CB8AC3E}">
        <p14:creationId xmlns:p14="http://schemas.microsoft.com/office/powerpoint/2010/main" val="29641111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B888B1-3B45-0C93-8136-C4B7A799C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chemeClr val="bg1"/>
                </a:solidFill>
                <a:latin typeface="+mn-lt"/>
              </a:rPr>
              <a:t>WAŻNE  STRONY: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95CAFE4-C47F-D4A4-3314-82F8F6917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677" y="1825625"/>
            <a:ext cx="11461315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pl-PL" sz="2000" b="1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https://cke.gov.pl/egzamin-maturalny/egzamin-maturalny-w-formule-2023/</a:t>
            </a:r>
            <a:endParaRPr lang="pl-PL" sz="20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l-PL" sz="20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pl-PL" sz="2000" b="1" dirty="0">
                <a:solidFill>
                  <a:schemeClr val="bg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https://cke.gov.pl/images/_EGZAMIN_MATURALNY_OD_2023/Informatory/Informator_EM2023_jezyk_polski_PP.pdf</a:t>
            </a:r>
            <a:endParaRPr lang="pl-PL" sz="20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l-PL" sz="20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pl-PL" sz="2000" b="1" dirty="0">
                <a:solidFill>
                  <a:schemeClr val="bg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https://cke.gov.pl/images/_EGZAMIN_MATURALNY_OD_2023/Informatory/2023/Aneks_2023_2024_jezyk_polski_EM_PP_23.pdf</a:t>
            </a:r>
            <a:endParaRPr lang="pl-PL" sz="20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l-PL" sz="20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pl-PL" sz="2000" b="1" dirty="0">
                <a:solidFill>
                  <a:schemeClr val="bg1"/>
                </a:solidFill>
              </a:rPr>
              <a:t>https://cke.gov.pl/images/_EGZAMIN_MATURALNY_OD_2023/komunikaty/Aneks_EM_Komunikat_o_egzaminie_ustnym_z_j%C4%99zyka_polskiego_Formu%C5%82a%202023.pdf</a:t>
            </a:r>
          </a:p>
          <a:p>
            <a:pPr marL="0" indent="0">
              <a:buNone/>
            </a:pPr>
            <a:endParaRPr lang="pl-PL" sz="20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l-PL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4326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83604F-F36C-AB80-0AE3-CCD295D92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chemeClr val="bg1"/>
                </a:solidFill>
                <a:latin typeface="+mn-lt"/>
              </a:rPr>
              <a:t>CENTRALNA KOMISJA EGZAMINACYJNA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CD0FA2C0-BB70-7A13-D869-039A1039F4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2228144" y="1825625"/>
            <a:ext cx="7735712" cy="4351338"/>
          </a:xfrm>
        </p:spPr>
      </p:pic>
    </p:spTree>
    <p:extLst>
      <p:ext uri="{BB962C8B-B14F-4D97-AF65-F5344CB8AC3E}">
        <p14:creationId xmlns:p14="http://schemas.microsoft.com/office/powerpoint/2010/main" val="32012965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149031-A4FB-7EE4-8995-625F7BE52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57" y="181628"/>
            <a:ext cx="12008285" cy="494777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pl-PL" sz="3600" b="1" dirty="0">
                <a:solidFill>
                  <a:schemeClr val="bg1"/>
                </a:solidFill>
                <a:latin typeface="+mn-lt"/>
              </a:rPr>
              <a:t>LISTA LEKTUR OBOWIĄZKOWYCH - POZIOM PODSTAWOWY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406CB56-8DB4-C3E1-A46D-7A1BBA699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857" y="676404"/>
            <a:ext cx="5398718" cy="59999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000" b="1" dirty="0">
                <a:solidFill>
                  <a:schemeClr val="bg1"/>
                </a:solidFill>
              </a:rPr>
              <a:t>1) Jan Parandowski, Mitologia, część I Grecja;   </a:t>
            </a:r>
          </a:p>
          <a:p>
            <a:pPr marL="0" indent="0">
              <a:buNone/>
            </a:pPr>
            <a:r>
              <a:rPr lang="pl-PL" sz="2000" b="1" dirty="0">
                <a:solidFill>
                  <a:schemeClr val="bg1"/>
                </a:solidFill>
              </a:rPr>
              <a:t>2) Sofokles, Antygona; </a:t>
            </a:r>
          </a:p>
          <a:p>
            <a:pPr marL="0" indent="0">
              <a:buNone/>
            </a:pPr>
            <a:r>
              <a:rPr lang="pl-PL" sz="2000" b="1" dirty="0">
                <a:solidFill>
                  <a:schemeClr val="bg1"/>
                </a:solidFill>
              </a:rPr>
              <a:t>3) Jan Kochanowski, Odprawa posłów greckich; </a:t>
            </a:r>
          </a:p>
          <a:p>
            <a:pPr marL="0" indent="0">
              <a:buNone/>
            </a:pPr>
            <a:r>
              <a:rPr lang="pl-PL" sz="2000" b="1" dirty="0">
                <a:solidFill>
                  <a:schemeClr val="bg1"/>
                </a:solidFill>
              </a:rPr>
              <a:t>4) William Szekspir, Makbet; </a:t>
            </a:r>
          </a:p>
          <a:p>
            <a:pPr marL="0" indent="0">
              <a:buNone/>
            </a:pPr>
            <a:r>
              <a:rPr lang="pl-PL" sz="2000" b="1" dirty="0">
                <a:solidFill>
                  <a:schemeClr val="bg1"/>
                </a:solidFill>
              </a:rPr>
              <a:t>5) Molier, Skąpiec;</a:t>
            </a:r>
          </a:p>
          <a:p>
            <a:pPr marL="0" indent="0">
              <a:buNone/>
            </a:pPr>
            <a:r>
              <a:rPr lang="pl-PL" sz="2000" b="1" dirty="0">
                <a:solidFill>
                  <a:schemeClr val="bg1"/>
                </a:solidFill>
              </a:rPr>
              <a:t>6) Adam Mickiewicz, Konrad Wallenrod;</a:t>
            </a:r>
          </a:p>
          <a:p>
            <a:pPr marL="0" indent="0">
              <a:buNone/>
            </a:pPr>
            <a:r>
              <a:rPr lang="pl-PL" sz="2000" b="1" dirty="0">
                <a:solidFill>
                  <a:schemeClr val="bg1"/>
                </a:solidFill>
              </a:rPr>
              <a:t>7) A. Mickiewicz, Dziady cz. III; </a:t>
            </a:r>
          </a:p>
          <a:p>
            <a:pPr marL="0" indent="0">
              <a:buNone/>
            </a:pPr>
            <a:r>
              <a:rPr lang="pl-PL" sz="2000" b="1" dirty="0">
                <a:solidFill>
                  <a:schemeClr val="bg1"/>
                </a:solidFill>
              </a:rPr>
              <a:t>8) A. Mickiewicz, Dziady cz. II (SP);</a:t>
            </a:r>
          </a:p>
          <a:p>
            <a:pPr marL="0" indent="0">
              <a:buNone/>
            </a:pPr>
            <a:r>
              <a:rPr lang="pl-PL" sz="2000" b="1" dirty="0">
                <a:solidFill>
                  <a:schemeClr val="bg1"/>
                </a:solidFill>
              </a:rPr>
              <a:t>9) A. Mickiewicz , Pan Tadeusz; (SP);</a:t>
            </a:r>
          </a:p>
          <a:p>
            <a:pPr marL="0" indent="0">
              <a:buNone/>
            </a:pPr>
            <a:r>
              <a:rPr lang="pl-PL" sz="2000" b="1" dirty="0">
                <a:solidFill>
                  <a:schemeClr val="bg1"/>
                </a:solidFill>
              </a:rPr>
              <a:t>10) Juliusz Słowacki, Kordian; </a:t>
            </a:r>
          </a:p>
          <a:p>
            <a:pPr marL="0" indent="0">
              <a:buNone/>
            </a:pPr>
            <a:r>
              <a:rPr lang="pl-PL" sz="2000" b="1" dirty="0">
                <a:solidFill>
                  <a:schemeClr val="bg1"/>
                </a:solidFill>
              </a:rPr>
              <a:t>11) Juliusz Słowacki, Balladyna (SP);</a:t>
            </a:r>
          </a:p>
          <a:p>
            <a:pPr marL="0" indent="0">
              <a:buNone/>
            </a:pPr>
            <a:r>
              <a:rPr lang="pl-PL" sz="2000" b="1" dirty="0">
                <a:solidFill>
                  <a:schemeClr val="bg1"/>
                </a:solidFill>
              </a:rPr>
              <a:t>12) Bolesław Prus, Lalka; </a:t>
            </a:r>
          </a:p>
          <a:p>
            <a:pPr marL="0" indent="0">
              <a:buNone/>
            </a:pPr>
            <a:r>
              <a:rPr lang="pl-PL" sz="2000" b="1" dirty="0">
                <a:solidFill>
                  <a:schemeClr val="bg1"/>
                </a:solidFill>
              </a:rPr>
              <a:t>13) Eliza Orzeszkowa, Gloria </a:t>
            </a:r>
            <a:r>
              <a:rPr lang="pl-PL" sz="2000" b="1" dirty="0" err="1">
                <a:solidFill>
                  <a:schemeClr val="bg1"/>
                </a:solidFill>
              </a:rPr>
              <a:t>victis</a:t>
            </a:r>
            <a:r>
              <a:rPr lang="pl-PL" sz="2000" b="1" dirty="0">
                <a:solidFill>
                  <a:schemeClr val="bg1"/>
                </a:solidFill>
              </a:rPr>
              <a:t>; </a:t>
            </a:r>
          </a:p>
          <a:p>
            <a:pPr marL="0" indent="0">
              <a:buNone/>
            </a:pPr>
            <a:r>
              <a:rPr lang="pl-PL" sz="2000" b="1" dirty="0">
                <a:solidFill>
                  <a:schemeClr val="bg1"/>
                </a:solidFill>
              </a:rPr>
              <a:t>14) Henryk Sienkiewicz, Potop; </a:t>
            </a:r>
          </a:p>
          <a:p>
            <a:pPr marL="0" indent="0">
              <a:buNone/>
            </a:pPr>
            <a:r>
              <a:rPr lang="pl-PL" sz="2000" b="1" dirty="0">
                <a:solidFill>
                  <a:schemeClr val="bg1"/>
                </a:solidFill>
              </a:rPr>
              <a:t>15) </a:t>
            </a:r>
            <a:r>
              <a:rPr lang="pl-PL" sz="2000" b="1" dirty="0" err="1">
                <a:solidFill>
                  <a:schemeClr val="bg1"/>
                </a:solidFill>
              </a:rPr>
              <a:t>Fiodor</a:t>
            </a:r>
            <a:r>
              <a:rPr lang="pl-PL" sz="2000" b="1" dirty="0">
                <a:solidFill>
                  <a:schemeClr val="bg1"/>
                </a:solidFill>
              </a:rPr>
              <a:t> Dostojewski, Zbrodnia i kara;</a:t>
            </a:r>
          </a:p>
          <a:p>
            <a:pPr marL="0" indent="0">
              <a:buNone/>
            </a:pPr>
            <a:endParaRPr lang="pl-PL" sz="20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l-PL" sz="2000" b="1" dirty="0">
              <a:solidFill>
                <a:schemeClr val="bg1"/>
              </a:solidFill>
            </a:endParaRPr>
          </a:p>
        </p:txBody>
      </p:sp>
      <p:sp>
        <p:nvSpPr>
          <p:cNvPr id="4" name="Symbol zastępczy zawartości 2">
            <a:extLst>
              <a:ext uri="{FF2B5EF4-FFF2-40B4-BE49-F238E27FC236}">
                <a16:creationId xmlns:a16="http://schemas.microsoft.com/office/drawing/2014/main" id="{C6F751E5-2C08-3315-F5F8-0CBC3A2158CD}"/>
              </a:ext>
            </a:extLst>
          </p:cNvPr>
          <p:cNvSpPr txBox="1">
            <a:spLocks/>
          </p:cNvSpPr>
          <p:nvPr/>
        </p:nvSpPr>
        <p:spPr>
          <a:xfrm>
            <a:off x="5235878" y="776614"/>
            <a:ext cx="6956121" cy="58997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b="1">
                <a:solidFill>
                  <a:schemeClr val="bg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indent="0">
              <a:buNone/>
            </a:pPr>
            <a:r>
              <a:rPr lang="pl-PL" b="1" dirty="0">
                <a:solidFill>
                  <a:schemeClr val="bg1"/>
                </a:solidFill>
              </a:rPr>
              <a:t>16) Stanisław Wyspiański, Wesele; </a:t>
            </a:r>
          </a:p>
          <a:p>
            <a:pPr marL="0" indent="0">
              <a:buNone/>
            </a:pPr>
            <a:r>
              <a:rPr lang="pl-PL" b="1" dirty="0">
                <a:solidFill>
                  <a:schemeClr val="bg1"/>
                </a:solidFill>
              </a:rPr>
              <a:t>17) Stefan Żeromski, Przedwiośnie; </a:t>
            </a:r>
          </a:p>
          <a:p>
            <a:pPr marL="0" indent="0">
              <a:buNone/>
            </a:pPr>
            <a:r>
              <a:rPr lang="pl-PL" b="1" dirty="0">
                <a:solidFill>
                  <a:schemeClr val="bg1"/>
                </a:solidFill>
              </a:rPr>
              <a:t>18) Tadeusz Borowski, opowiadania: Proszę państwa do gazu, </a:t>
            </a:r>
          </a:p>
          <a:p>
            <a:pPr marL="457200" lvl="1" indent="0">
              <a:buNone/>
            </a:pPr>
            <a:r>
              <a:rPr lang="pl-PL" sz="2000" b="1" dirty="0">
                <a:solidFill>
                  <a:schemeClr val="bg1"/>
                </a:solidFill>
              </a:rPr>
              <a:t>Ludzie, którzy szli; </a:t>
            </a:r>
          </a:p>
          <a:p>
            <a:pPr marL="0" indent="0">
              <a:buNone/>
            </a:pPr>
            <a:r>
              <a:rPr lang="pl-PL" dirty="0"/>
              <a:t>19) Gustaw Herling-Grudziński, Inny świat; </a:t>
            </a:r>
          </a:p>
          <a:p>
            <a:pPr marL="0" indent="0">
              <a:buNone/>
            </a:pPr>
            <a:r>
              <a:rPr lang="pl-PL" dirty="0"/>
              <a:t>20) Hanna Krall, Zdążyć przed Panem Bogiem; </a:t>
            </a:r>
          </a:p>
          <a:p>
            <a:pPr marL="0" indent="0">
              <a:buNone/>
            </a:pPr>
            <a:r>
              <a:rPr lang="pl-PL" dirty="0"/>
              <a:t>21) Albert Camus, Dżuma; </a:t>
            </a:r>
          </a:p>
          <a:p>
            <a:pPr marL="0" indent="0">
              <a:buNone/>
            </a:pPr>
            <a:r>
              <a:rPr lang="pl-PL" dirty="0"/>
              <a:t>22) George Orwell, Rok 1984; </a:t>
            </a:r>
          </a:p>
          <a:p>
            <a:pPr marL="0" indent="0">
              <a:buNone/>
            </a:pPr>
            <a:r>
              <a:rPr lang="pl-PL" dirty="0"/>
              <a:t>23) Sławomir Mrożek, Tango; </a:t>
            </a:r>
          </a:p>
          <a:p>
            <a:pPr marL="0" indent="0">
              <a:buNone/>
            </a:pPr>
            <a:r>
              <a:rPr lang="pl-PL" dirty="0"/>
              <a:t>24) Marek Nowakowski, Raport o stanie wojennym); Górą „Edek” (z tomu Prawo prerii); (wybrane opowiadanie</a:t>
            </a:r>
          </a:p>
          <a:p>
            <a:pPr marL="0" indent="0">
              <a:buNone/>
            </a:pPr>
            <a:r>
              <a:rPr lang="pl-PL" dirty="0"/>
              <a:t>25) Jacek Dukaj, Katedra (z tomu W kraju niewiernych); </a:t>
            </a:r>
          </a:p>
          <a:p>
            <a:pPr marL="0" indent="0">
              <a:buNone/>
            </a:pPr>
            <a:r>
              <a:rPr lang="pl-PL" dirty="0"/>
              <a:t>26) Andrzej Stasiuk, Miejsce (z tomu Opowieści galicyjskie); </a:t>
            </a:r>
          </a:p>
          <a:p>
            <a:pPr marL="0" indent="0">
              <a:buNone/>
            </a:pPr>
            <a:r>
              <a:rPr lang="pl-PL" dirty="0"/>
              <a:t>27) Olga Tokarczuk, Profesor Andrews w Warszawie </a:t>
            </a:r>
          </a:p>
          <a:p>
            <a:pPr marL="457200" lvl="1" indent="0">
              <a:buNone/>
            </a:pPr>
            <a:r>
              <a:rPr lang="pl-PL" sz="2000" b="1" dirty="0">
                <a:solidFill>
                  <a:schemeClr val="bg1"/>
                </a:solidFill>
              </a:rPr>
              <a:t>(z tomu Gra na wielu bębenkach).</a:t>
            </a:r>
          </a:p>
          <a:p>
            <a:pPr marL="0" indent="0">
              <a:buNone/>
            </a:pP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38766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9F6627-0DFF-1969-5443-6EAADEA65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pl-PL" b="1" dirty="0">
                <a:solidFill>
                  <a:schemeClr val="bg1"/>
                </a:solidFill>
                <a:latin typeface="+mn-lt"/>
              </a:rPr>
              <a:t>UTWORY POZNANE WE FRAGMENTACH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E928AA-CAE2-E601-740F-F8AB2BEDF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781" y="1825625"/>
            <a:ext cx="11323529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b="1" dirty="0">
                <a:solidFill>
                  <a:schemeClr val="bg1"/>
                </a:solidFill>
              </a:rPr>
              <a:t>1) Biblia, w tym fragmenty Księgi Rodzaju, Księgi Hioba, Księgi </a:t>
            </a:r>
            <a:r>
              <a:rPr lang="pl-PL" b="1" dirty="0" err="1">
                <a:solidFill>
                  <a:schemeClr val="bg1"/>
                </a:solidFill>
              </a:rPr>
              <a:t>Koheleta</a:t>
            </a:r>
            <a:r>
              <a:rPr lang="pl-PL" b="1" dirty="0">
                <a:solidFill>
                  <a:schemeClr val="bg1"/>
                </a:solidFill>
              </a:rPr>
              <a:t>, </a:t>
            </a:r>
          </a:p>
          <a:p>
            <a:pPr marL="0" indent="0">
              <a:buNone/>
            </a:pPr>
            <a:r>
              <a:rPr lang="pl-PL" b="1" dirty="0">
                <a:solidFill>
                  <a:schemeClr val="bg1"/>
                </a:solidFill>
              </a:rPr>
              <a:t>	Pieśni nad Pieśniami, Księgi Psalmów, Apokalipsy św. Jana; </a:t>
            </a:r>
          </a:p>
          <a:p>
            <a:pPr marL="0" indent="0">
              <a:buNone/>
            </a:pPr>
            <a:r>
              <a:rPr lang="pl-PL" b="1" dirty="0">
                <a:solidFill>
                  <a:schemeClr val="bg1"/>
                </a:solidFill>
              </a:rPr>
              <a:t>2) Homer, Iliada (fragmenty); </a:t>
            </a:r>
          </a:p>
          <a:p>
            <a:pPr marL="0" indent="0">
              <a:buNone/>
            </a:pPr>
            <a:r>
              <a:rPr lang="pl-PL" b="1" dirty="0">
                <a:solidFill>
                  <a:schemeClr val="bg1"/>
                </a:solidFill>
              </a:rPr>
              <a:t>3) Lament świętokrzyski (fragmenty); </a:t>
            </a:r>
          </a:p>
          <a:p>
            <a:pPr marL="0" indent="0">
              <a:buNone/>
            </a:pPr>
            <a:r>
              <a:rPr lang="pl-PL" b="1" dirty="0">
                <a:solidFill>
                  <a:schemeClr val="bg1"/>
                </a:solidFill>
              </a:rPr>
              <a:t>4) Legenda o św. Aleksym (fragmenty); </a:t>
            </a:r>
          </a:p>
          <a:p>
            <a:pPr marL="0" indent="0">
              <a:buNone/>
            </a:pPr>
            <a:r>
              <a:rPr lang="pl-PL" b="1" dirty="0">
                <a:solidFill>
                  <a:schemeClr val="bg1"/>
                </a:solidFill>
              </a:rPr>
              <a:t>5) Rozmowa Mistrza Polikarpa ze Śmiercią (fragmenty); </a:t>
            </a:r>
          </a:p>
          <a:p>
            <a:pPr marL="0" indent="0">
              <a:buNone/>
            </a:pPr>
            <a:r>
              <a:rPr lang="pl-PL" b="1" dirty="0">
                <a:solidFill>
                  <a:schemeClr val="bg1"/>
                </a:solidFill>
              </a:rPr>
              <a:t>6) Kwiatki świętego Franciszka z Asyżu (fragmenty); </a:t>
            </a:r>
          </a:p>
          <a:p>
            <a:pPr marL="0" indent="0">
              <a:buNone/>
            </a:pPr>
            <a:r>
              <a:rPr lang="pl-PL" b="1" dirty="0">
                <a:solidFill>
                  <a:schemeClr val="bg1"/>
                </a:solidFill>
              </a:rPr>
              <a:t>7) Pieśń o Rolandzie (fragmenty); </a:t>
            </a:r>
          </a:p>
          <a:p>
            <a:pPr marL="0" indent="0">
              <a:buNone/>
            </a:pPr>
            <a:r>
              <a:rPr lang="pl-PL" b="1" dirty="0">
                <a:solidFill>
                  <a:schemeClr val="bg1"/>
                </a:solidFill>
              </a:rPr>
              <a:t>8) Gall Anonim, Kronika polska (fragmenty); </a:t>
            </a:r>
          </a:p>
          <a:p>
            <a:pPr marL="0" indent="0">
              <a:buNone/>
            </a:pPr>
            <a:r>
              <a:rPr lang="pl-PL" b="1" dirty="0">
                <a:solidFill>
                  <a:schemeClr val="bg1"/>
                </a:solidFill>
              </a:rPr>
              <a:t>9) Dante Alighieri, Boska Komedia (fragmenty); </a:t>
            </a:r>
          </a:p>
          <a:p>
            <a:pPr marL="0" indent="0">
              <a:buNone/>
            </a:pPr>
            <a:r>
              <a:rPr lang="pl-PL" b="1" dirty="0">
                <a:solidFill>
                  <a:schemeClr val="bg1"/>
                </a:solidFill>
              </a:rPr>
              <a:t>10) Piotr Skarga, Kazania sejmowe (fragmenty); </a:t>
            </a:r>
          </a:p>
          <a:p>
            <a:pPr marL="0" indent="0">
              <a:buNone/>
            </a:pPr>
            <a:r>
              <a:rPr lang="pl-PL" b="1" dirty="0">
                <a:solidFill>
                  <a:schemeClr val="bg1"/>
                </a:solidFill>
              </a:rPr>
              <a:t>11) Jan Chryzostom Pasek, Pamiętniki (fragmenty).</a:t>
            </a:r>
          </a:p>
        </p:txBody>
      </p:sp>
    </p:spTree>
    <p:extLst>
      <p:ext uri="{BB962C8B-B14F-4D97-AF65-F5344CB8AC3E}">
        <p14:creationId xmlns:p14="http://schemas.microsoft.com/office/powerpoint/2010/main" val="31869024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D112FF-3A2A-CA44-7DD5-87EFBB8C9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9207"/>
            <a:ext cx="10515600" cy="8329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pl-PL" b="1" dirty="0">
                <a:solidFill>
                  <a:schemeClr val="bg1"/>
                </a:solidFill>
                <a:latin typeface="+mn-lt"/>
              </a:rPr>
              <a:t>UTWORY POETYCKIE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C41378-0195-C46A-36D4-8D766E4E3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63" y="1052187"/>
            <a:ext cx="11223321" cy="55866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1800" b="1" dirty="0">
                <a:solidFill>
                  <a:schemeClr val="bg1"/>
                </a:solidFill>
              </a:rPr>
              <a:t>1) Horacy – wybrane utwory; </a:t>
            </a:r>
          </a:p>
          <a:p>
            <a:pPr marL="0" indent="0">
              <a:buNone/>
            </a:pPr>
            <a:r>
              <a:rPr lang="pl-PL" sz="1800" b="1" dirty="0">
                <a:solidFill>
                  <a:schemeClr val="bg1"/>
                </a:solidFill>
              </a:rPr>
              <a:t>2) Bogurodzica; </a:t>
            </a:r>
          </a:p>
          <a:p>
            <a:pPr marL="0" indent="0">
              <a:buNone/>
            </a:pPr>
            <a:r>
              <a:rPr lang="pl-PL" sz="1800" b="1" dirty="0">
                <a:solidFill>
                  <a:schemeClr val="bg1"/>
                </a:solidFill>
              </a:rPr>
              <a:t>3) Jan Kochanowski, wybrane pieśni, w tym: Pieśń IX ks. I, Pieśń V ks. II; Tren IX, Tren X, Tren XI, Tren XIX; </a:t>
            </a:r>
          </a:p>
          <a:p>
            <a:pPr marL="0" indent="0">
              <a:buNone/>
            </a:pPr>
            <a:r>
              <a:rPr lang="pl-PL" sz="1800" b="1" dirty="0">
                <a:solidFill>
                  <a:schemeClr val="bg1"/>
                </a:solidFill>
              </a:rPr>
              <a:t>4) wybrane wiersze następujących poetów: Daniel Naborowski, Jan Andrzej Morsztyn, Mikołaj Sęp-Szarzyński; </a:t>
            </a:r>
          </a:p>
          <a:p>
            <a:pPr marL="0" indent="0">
              <a:buNone/>
            </a:pPr>
            <a:r>
              <a:rPr lang="pl-PL" sz="1800" b="1" dirty="0">
                <a:solidFill>
                  <a:schemeClr val="bg1"/>
                </a:solidFill>
              </a:rPr>
              <a:t>5) Ignacy Krasicki, Hymn do miłości ojczyzny, wybrane satyry, wybrane bajki (SP);</a:t>
            </a:r>
          </a:p>
          <a:p>
            <a:pPr marL="0" indent="0">
              <a:buNone/>
            </a:pPr>
            <a:r>
              <a:rPr lang="pl-PL" sz="1800" b="1" dirty="0">
                <a:solidFill>
                  <a:schemeClr val="bg1"/>
                </a:solidFill>
              </a:rPr>
              <a:t>6) Franciszek Karpiński, wybór sielanek i liryki religijnej; </a:t>
            </a:r>
          </a:p>
          <a:p>
            <a:pPr marL="0" indent="0">
              <a:buNone/>
            </a:pPr>
            <a:r>
              <a:rPr lang="pl-PL" sz="1800" b="1" dirty="0">
                <a:solidFill>
                  <a:schemeClr val="bg1"/>
                </a:solidFill>
              </a:rPr>
              <a:t>7) Adam Mickiewicz, Oda do młodości; wybrane ballady, w tym Romantyczność; wybrane sonety z cyklu Sonety krymskie oraz inne wiersze; </a:t>
            </a:r>
          </a:p>
          <a:p>
            <a:pPr marL="0" indent="0">
              <a:buNone/>
            </a:pPr>
            <a:r>
              <a:rPr lang="pl-PL" sz="1800" b="1" dirty="0">
                <a:solidFill>
                  <a:schemeClr val="bg1"/>
                </a:solidFill>
              </a:rPr>
              <a:t>8) Juliusz Słowacki, wybrane wiersze, w tym Grób Agamemnona (fragmenty), Testament mój; </a:t>
            </a:r>
          </a:p>
          <a:p>
            <a:pPr marL="0" indent="0">
              <a:buNone/>
            </a:pPr>
            <a:r>
              <a:rPr lang="pl-PL" sz="1800" b="1" dirty="0">
                <a:solidFill>
                  <a:schemeClr val="bg1"/>
                </a:solidFill>
              </a:rPr>
              <a:t>9) wybrane wiersze następujących poetów: Cyprian Kamil Norwid, Adam Asnyk, Jan Kasprowicz, Kazimierz Przerwa-Tetmajer, Leopold Staff, Bolesław Leśmian, Julian Tuwim, Jan Lechoń, Maria </a:t>
            </a:r>
            <a:r>
              <a:rPr lang="pl-PL" sz="1800" b="1" dirty="0" err="1">
                <a:solidFill>
                  <a:schemeClr val="bg1"/>
                </a:solidFill>
              </a:rPr>
              <a:t>PawlikowskaJasnorzewska</a:t>
            </a:r>
            <a:r>
              <a:rPr lang="pl-PL" sz="1800" b="1" dirty="0">
                <a:solidFill>
                  <a:schemeClr val="bg1"/>
                </a:solidFill>
              </a:rPr>
              <a:t>, Julian Przyboś, Krzysztof Kamil Baczyński, Stanisław Baliński, wybrane wiersze z okresu emigracyjnego, Kazimierz Wierzyński, wybrane wiersze z okresu emigracyjnego, Czesław Miłosz, w tym wybrane wiersze z tomu Ocalenie oraz Traktat moralny (fragmenty), Tadeusz Różewicz, Jarosław Marek Rymkiewicz, Wisława Szymborska, Zbigniew Herbert, w tym wybrane wiersze z tomów Pan Cogito oraz Raport z oblężonego Miasta, Stanisław Barańczak, Wojciech Wencel; </a:t>
            </a:r>
          </a:p>
          <a:p>
            <a:pPr marL="0" indent="0">
              <a:buNone/>
            </a:pPr>
            <a:r>
              <a:rPr lang="pl-PL" sz="1800" b="1" dirty="0">
                <a:solidFill>
                  <a:schemeClr val="bg1"/>
                </a:solidFill>
              </a:rPr>
              <a:t>10) wybrane utwory okresu stanu wojennego.</a:t>
            </a:r>
          </a:p>
        </p:txBody>
      </p:sp>
    </p:spTree>
    <p:extLst>
      <p:ext uri="{BB962C8B-B14F-4D97-AF65-F5344CB8AC3E}">
        <p14:creationId xmlns:p14="http://schemas.microsoft.com/office/powerpoint/2010/main" val="2539097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1ED767-93F2-E4A7-BEAF-90E8C76C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pl-PL" b="1" dirty="0">
                <a:solidFill>
                  <a:schemeClr val="bg1"/>
                </a:solidFill>
                <a:latin typeface="+mn-lt"/>
              </a:rPr>
              <a:t>CZĘŚĆ PISEMNA EGZAMINU MATURALNEGO </a:t>
            </a:r>
            <a:br>
              <a:rPr lang="pl-PL" b="1" dirty="0">
                <a:solidFill>
                  <a:schemeClr val="bg1"/>
                </a:solidFill>
                <a:latin typeface="+mn-lt"/>
              </a:rPr>
            </a:br>
            <a:r>
              <a:rPr lang="pl-PL" b="1" dirty="0">
                <a:solidFill>
                  <a:schemeClr val="bg1"/>
                </a:solidFill>
                <a:latin typeface="+mn-lt"/>
              </a:rPr>
              <a:t>Z JĘZYKA POLSKIEGO - POZIOM PODSTAWOWY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FD0D861-709F-04AC-A36C-FD46791FD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>
                <a:solidFill>
                  <a:schemeClr val="bg1"/>
                </a:solidFill>
              </a:rPr>
              <a:t>CZAS EGZAMINU- 240 minut</a:t>
            </a:r>
          </a:p>
          <a:p>
            <a:pPr marL="0" indent="0">
              <a:buNone/>
            </a:pPr>
            <a:endParaRPr lang="pl-PL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pl-PL" b="1" dirty="0">
                <a:solidFill>
                  <a:schemeClr val="bg1"/>
                </a:solidFill>
              </a:rPr>
              <a:t>ARKUSZ I</a:t>
            </a:r>
          </a:p>
          <a:p>
            <a:pPr>
              <a:buFontTx/>
              <a:buChar char="-"/>
            </a:pPr>
            <a:r>
              <a:rPr lang="pl-PL" b="1" dirty="0">
                <a:solidFill>
                  <a:schemeClr val="bg1"/>
                </a:solidFill>
              </a:rPr>
              <a:t>Część 1. Język polski w użyciu- 10 punktów</a:t>
            </a:r>
          </a:p>
          <a:p>
            <a:pPr>
              <a:buFontTx/>
              <a:buChar char="-"/>
            </a:pPr>
            <a:r>
              <a:rPr lang="pl-PL" b="1" dirty="0">
                <a:solidFill>
                  <a:schemeClr val="bg1"/>
                </a:solidFill>
              </a:rPr>
              <a:t>Część 2. Test historycznoliteracki – 15 punktów</a:t>
            </a:r>
          </a:p>
          <a:p>
            <a:pPr marL="0" indent="0">
              <a:buNone/>
            </a:pPr>
            <a:r>
              <a:rPr lang="pl-PL" b="1" dirty="0">
                <a:solidFill>
                  <a:schemeClr val="bg1"/>
                </a:solidFill>
              </a:rPr>
              <a:t>ARKUSZ II</a:t>
            </a:r>
          </a:p>
          <a:p>
            <a:pPr>
              <a:buFontTx/>
              <a:buChar char="-"/>
            </a:pPr>
            <a:r>
              <a:rPr lang="pl-PL" b="1" dirty="0">
                <a:solidFill>
                  <a:schemeClr val="bg1"/>
                </a:solidFill>
              </a:rPr>
              <a:t>Część 3. Wypracowanie (minimum 300 słów)- 30 punktów</a:t>
            </a:r>
          </a:p>
          <a:p>
            <a:pPr>
              <a:buFontTx/>
              <a:buChar char="-"/>
            </a:pPr>
            <a:endParaRPr lang="pl-PL" b="1" dirty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pl-PL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9851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A25A39-91FE-29B9-F380-295DDED9B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pl-PL" b="1" dirty="0">
                <a:solidFill>
                  <a:schemeClr val="bg1"/>
                </a:solidFill>
                <a:latin typeface="+mn-lt"/>
              </a:rPr>
              <a:t>JĘZYK POLSKI W UŻYCIU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670C49-1D31-12B4-2518-A7539EFC7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b="1" dirty="0">
                <a:solidFill>
                  <a:schemeClr val="bg1"/>
                </a:solidFill>
              </a:rPr>
              <a:t>Sprawdzenie stopnia rozumienia tekstów, dostrzegania podobieństw i różnic w stanowiskach autorów.</a:t>
            </a:r>
          </a:p>
          <a:p>
            <a:pPr algn="just"/>
            <a:r>
              <a:rPr lang="pl-PL" b="1" dirty="0">
                <a:solidFill>
                  <a:schemeClr val="bg1"/>
                </a:solidFill>
              </a:rPr>
              <a:t>Badanie umiejętności z zakresu języka, retoryki.</a:t>
            </a:r>
          </a:p>
          <a:p>
            <a:pPr algn="just"/>
            <a:r>
              <a:rPr lang="pl-PL" b="1" dirty="0">
                <a:solidFill>
                  <a:schemeClr val="bg1"/>
                </a:solidFill>
              </a:rPr>
              <a:t>Część 1 zawiera dwa teksty podejmujące ten sam bądź podobny problem</a:t>
            </a:r>
          </a:p>
          <a:p>
            <a:pPr algn="just"/>
            <a:r>
              <a:rPr lang="pl-PL" b="1" dirty="0">
                <a:solidFill>
                  <a:schemeClr val="bg1"/>
                </a:solidFill>
              </a:rPr>
              <a:t>Teksty mają charakter popularnonaukowy lub publicystyczny                i podejmują zagadnienia z różnych dziedzin życia</a:t>
            </a:r>
          </a:p>
          <a:p>
            <a:pPr algn="just"/>
            <a:r>
              <a:rPr lang="pl-PL" b="1" dirty="0">
                <a:solidFill>
                  <a:schemeClr val="bg1"/>
                </a:solidFill>
              </a:rPr>
              <a:t>Łącznie liczą około 1000 wyrazów</a:t>
            </a:r>
          </a:p>
          <a:p>
            <a:pPr algn="just"/>
            <a:r>
              <a:rPr lang="pl-PL" b="1" dirty="0">
                <a:solidFill>
                  <a:schemeClr val="bg1"/>
                </a:solidFill>
              </a:rPr>
              <a:t>Odpowiedzi wymagają odwołania do obu tekstów</a:t>
            </a:r>
          </a:p>
          <a:p>
            <a:pPr algn="just"/>
            <a:r>
              <a:rPr lang="pl-PL" b="1" dirty="0">
                <a:solidFill>
                  <a:schemeClr val="bg1"/>
                </a:solidFill>
              </a:rPr>
              <a:t>Jednym z zadań jest notatka syntetyzująca – 60-90 słów</a:t>
            </a:r>
          </a:p>
        </p:txBody>
      </p:sp>
    </p:spTree>
    <p:extLst>
      <p:ext uri="{BB962C8B-B14F-4D97-AF65-F5344CB8AC3E}">
        <p14:creationId xmlns:p14="http://schemas.microsoft.com/office/powerpoint/2010/main" val="30955361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86B281-670E-1652-CE77-595CBB0C2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5572"/>
            <a:ext cx="10515600" cy="98955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pl-PL" b="1" dirty="0">
                <a:solidFill>
                  <a:schemeClr val="bg1"/>
                </a:solidFill>
                <a:latin typeface="+mn-lt"/>
              </a:rPr>
              <a:t>TEST HISTORYCZNOLITERACKI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B356E16-4D6F-8DDE-A623-E3EAB05C7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 fontScale="92500" lnSpcReduction="20000"/>
          </a:bodyPr>
          <a:lstStyle/>
          <a:p>
            <a:pPr algn="just"/>
            <a:r>
              <a:rPr lang="pl-PL" b="1" dirty="0">
                <a:solidFill>
                  <a:schemeClr val="bg1"/>
                </a:solidFill>
              </a:rPr>
              <a:t>Sprawdzenie wiadomości i umiejętności z zakresu historii i teorii literatury oraz języka. </a:t>
            </a:r>
          </a:p>
          <a:p>
            <a:pPr algn="just"/>
            <a:r>
              <a:rPr lang="pl-PL" b="1" dirty="0">
                <a:solidFill>
                  <a:schemeClr val="bg1"/>
                </a:solidFill>
              </a:rPr>
              <a:t>Zadania mogą zawierać fragmenty tekstów literackich lub nieliterackich (np. fragmenty prac krytycznych lub analiz) oraz teksty ikonograficzne</a:t>
            </a:r>
          </a:p>
          <a:p>
            <a:pPr algn="just"/>
            <a:r>
              <a:rPr lang="pl-PL" b="1" dirty="0">
                <a:solidFill>
                  <a:schemeClr val="bg1"/>
                </a:solidFill>
              </a:rPr>
              <a:t>Część 2 zawiera co najmniej 2 zadania egzaminacyjne dotyczące każdego z okresów literackich:</a:t>
            </a:r>
          </a:p>
          <a:p>
            <a:pPr algn="just"/>
            <a:r>
              <a:rPr lang="pl-PL" b="1" dirty="0">
                <a:solidFill>
                  <a:schemeClr val="bg1"/>
                </a:solidFill>
              </a:rPr>
              <a:t>starożytność (antyk i Biblia)</a:t>
            </a:r>
          </a:p>
          <a:p>
            <a:pPr algn="just"/>
            <a:r>
              <a:rPr lang="pl-PL" b="1" dirty="0">
                <a:solidFill>
                  <a:schemeClr val="bg1"/>
                </a:solidFill>
              </a:rPr>
              <a:t>średniowiecze, renesans, barok, oświecenie</a:t>
            </a:r>
          </a:p>
          <a:p>
            <a:pPr algn="just"/>
            <a:r>
              <a:rPr lang="pl-PL" b="1" dirty="0">
                <a:solidFill>
                  <a:schemeClr val="bg1"/>
                </a:solidFill>
              </a:rPr>
              <a:t>romantyzm, pozytywizm</a:t>
            </a:r>
          </a:p>
          <a:p>
            <a:pPr algn="just"/>
            <a:r>
              <a:rPr lang="pl-PL" b="1" dirty="0">
                <a:solidFill>
                  <a:schemeClr val="bg1"/>
                </a:solidFill>
              </a:rPr>
              <a:t>Młoda Polska, 20-lecie międzywojenne, literatura wojny i okupacji </a:t>
            </a:r>
          </a:p>
          <a:p>
            <a:pPr algn="just"/>
            <a:r>
              <a:rPr lang="pl-PL" b="1" dirty="0">
                <a:solidFill>
                  <a:schemeClr val="bg1"/>
                </a:solidFill>
              </a:rPr>
              <a:t>literatura lat 1945–1989 krajowa i emigracyjna, literatura po 1989 r. </a:t>
            </a:r>
          </a:p>
        </p:txBody>
      </p:sp>
    </p:spTree>
    <p:extLst>
      <p:ext uri="{BB962C8B-B14F-4D97-AF65-F5344CB8AC3E}">
        <p14:creationId xmlns:p14="http://schemas.microsoft.com/office/powerpoint/2010/main" val="27000333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</TotalTime>
  <Words>1360</Words>
  <Application>Microsoft Office PowerPoint</Application>
  <PresentationFormat>Panoramiczny</PresentationFormat>
  <Paragraphs>130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Motyw pakietu Office</vt:lpstr>
      <vt:lpstr>EGZAMIN MATURALNY  Z JĘZYKA POLSKIEGO „FORMUŁA 2023”</vt:lpstr>
      <vt:lpstr>WAŻNE  STRONY:</vt:lpstr>
      <vt:lpstr>CENTRALNA KOMISJA EGZAMINACYJNA</vt:lpstr>
      <vt:lpstr>LISTA LEKTUR OBOWIĄZKOWYCH - POZIOM PODSTAWOWY</vt:lpstr>
      <vt:lpstr>UTWORY POZNANE WE FRAGMENTACH</vt:lpstr>
      <vt:lpstr>UTWORY POETYCKIE</vt:lpstr>
      <vt:lpstr>CZĘŚĆ PISEMNA EGZAMINU MATURALNEGO  Z JĘZYKA POLSKIEGO - POZIOM PODSTAWOWY</vt:lpstr>
      <vt:lpstr>JĘZYK POLSKI W UŻYCIU</vt:lpstr>
      <vt:lpstr>TEST HISTORYCZNOLITERACKI </vt:lpstr>
      <vt:lpstr>WYPRACOWANIE</vt:lpstr>
      <vt:lpstr>CZĘŚĆ USTNA EGZAMINU MATURALNEGO  Z JĘZYKA POLSKIEGO.</vt:lpstr>
      <vt:lpstr>ZESTAW EGZAMINACYJNY</vt:lpstr>
      <vt:lpstr>ZESTAW EGZAMINACYJNY</vt:lpstr>
      <vt:lpstr>PRZYKŁADOWE PYTANIE nr 2</vt:lpstr>
      <vt:lpstr>PODSUMOWANIE Co zrobić, żeby dobrze zdać egzamin maturalny  z języka polskiego?</vt:lpstr>
      <vt:lpstr>Dziękuję za uwagę.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EGZAMIN MATURALNY Z JĘZYKA POLSKIEGO „FORMUŁA 2023”</dc:title>
  <dc:creator>tom</dc:creator>
  <cp:lastModifiedBy>tom</cp:lastModifiedBy>
  <cp:revision>3</cp:revision>
  <dcterms:created xsi:type="dcterms:W3CDTF">2022-09-03T15:38:13Z</dcterms:created>
  <dcterms:modified xsi:type="dcterms:W3CDTF">2022-09-11T17:03:24Z</dcterms:modified>
</cp:coreProperties>
</file>